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438" r:id="rId3"/>
    <p:sldId id="414" r:id="rId4"/>
    <p:sldId id="380" r:id="rId5"/>
    <p:sldId id="388" r:id="rId6"/>
    <p:sldId id="452" r:id="rId7"/>
    <p:sldId id="451" r:id="rId8"/>
    <p:sldId id="439" r:id="rId9"/>
    <p:sldId id="424" r:id="rId10"/>
    <p:sldId id="449" r:id="rId11"/>
    <p:sldId id="440" r:id="rId12"/>
    <p:sldId id="409" r:id="rId13"/>
    <p:sldId id="455" r:id="rId14"/>
    <p:sldId id="470" r:id="rId15"/>
    <p:sldId id="457" r:id="rId16"/>
    <p:sldId id="458" r:id="rId17"/>
    <p:sldId id="459" r:id="rId18"/>
    <p:sldId id="460" r:id="rId19"/>
    <p:sldId id="471" r:id="rId20"/>
    <p:sldId id="456" r:id="rId21"/>
    <p:sldId id="462" r:id="rId22"/>
    <p:sldId id="463" r:id="rId23"/>
    <p:sldId id="466" r:id="rId24"/>
    <p:sldId id="467" r:id="rId25"/>
    <p:sldId id="468" r:id="rId26"/>
    <p:sldId id="469" r:id="rId27"/>
    <p:sldId id="464" r:id="rId28"/>
    <p:sldId id="461" r:id="rId29"/>
    <p:sldId id="453" r:id="rId30"/>
    <p:sldId id="401" r:id="rId31"/>
    <p:sldId id="447" r:id="rId32"/>
  </p:sldIdLst>
  <p:sldSz cx="1219676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F8F8"/>
    <a:srgbClr val="781E19"/>
    <a:srgbClr val="DDDDDD"/>
    <a:srgbClr val="A9BECB"/>
    <a:srgbClr val="21A3D0"/>
    <a:srgbClr val="AF1D5C"/>
    <a:srgbClr val="D01C63"/>
    <a:srgbClr val="0067AC"/>
    <a:srgbClr val="F595DC"/>
    <a:srgbClr val="F16B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5" autoAdjust="0"/>
    <p:restoredTop sz="93844" autoAdjust="0"/>
  </p:normalViewPr>
  <p:slideViewPr>
    <p:cSldViewPr snapToObjects="1">
      <p:cViewPr varScale="1">
        <p:scale>
          <a:sx n="97" d="100"/>
          <a:sy n="97" d="100"/>
        </p:scale>
        <p:origin x="78" y="330"/>
      </p:cViewPr>
      <p:guideLst>
        <p:guide orient="horz" pos="2142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17/6/7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0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86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2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64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84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62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2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45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68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1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46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39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0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47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96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2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47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40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2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9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64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97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5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5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782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8943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624" y="908050"/>
            <a:ext cx="10601349" cy="635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624" y="1600200"/>
            <a:ext cx="10601349" cy="45259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51531" y="638886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A8D629F8-11E1-4F49-82F6-0EEED36D1DAD}" type="slidenum">
              <a:rPr lang="zh-CN" altLang="en-US" sz="1400" smtClean="0">
                <a:solidFill>
                  <a:srgbClr val="F8F8F8"/>
                </a:solidFill>
                <a:latin typeface="+mn-ea"/>
                <a:ea typeface="+mn-ea"/>
              </a:rPr>
              <a:pPr algn="ctr"/>
              <a:t>‹#›</a:t>
            </a:fld>
            <a:endParaRPr lang="zh-CN" altLang="en-US" sz="14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193675" y="208707"/>
            <a:ext cx="7869238" cy="509587"/>
          </a:xfrm>
          <a:custGeom>
            <a:avLst/>
            <a:gdLst>
              <a:gd name="T0" fmla="*/ 0 w 10307"/>
              <a:gd name="T1" fmla="*/ 0 h 634"/>
              <a:gd name="T2" fmla="*/ 10307 w 10307"/>
              <a:gd name="T3" fmla="*/ 0 h 634"/>
              <a:gd name="T4" fmla="*/ 9896 w 10307"/>
              <a:gd name="T5" fmla="*/ 634 h 634"/>
              <a:gd name="T6" fmla="*/ 0 w 10307"/>
              <a:gd name="T7" fmla="*/ 634 h 634"/>
              <a:gd name="T8" fmla="*/ 0 w 10307"/>
              <a:gd name="T9" fmla="*/ 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07" h="634">
                <a:moveTo>
                  <a:pt x="0" y="0"/>
                </a:moveTo>
                <a:lnTo>
                  <a:pt x="10307" y="0"/>
                </a:lnTo>
                <a:lnTo>
                  <a:pt x="9896" y="634"/>
                </a:lnTo>
                <a:lnTo>
                  <a:pt x="0" y="634"/>
                </a:lnTo>
                <a:lnTo>
                  <a:pt x="0" y="0"/>
                </a:lnTo>
                <a:close/>
              </a:path>
            </a:pathLst>
          </a:custGeom>
          <a:solidFill>
            <a:srgbClr val="7075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auto">
          <a:xfrm>
            <a:off x="7700963" y="143239"/>
            <a:ext cx="439738" cy="604837"/>
          </a:xfrm>
          <a:custGeom>
            <a:avLst/>
            <a:gdLst>
              <a:gd name="T0" fmla="*/ 508 w 576"/>
              <a:gd name="T1" fmla="*/ 0 h 754"/>
              <a:gd name="T2" fmla="*/ 508 w 576"/>
              <a:gd name="T3" fmla="*/ 0 h 754"/>
              <a:gd name="T4" fmla="*/ 527 w 576"/>
              <a:gd name="T5" fmla="*/ 0 h 754"/>
              <a:gd name="T6" fmla="*/ 527 w 576"/>
              <a:gd name="T7" fmla="*/ 0 h 754"/>
              <a:gd name="T8" fmla="*/ 548 w 576"/>
              <a:gd name="T9" fmla="*/ 0 h 754"/>
              <a:gd name="T10" fmla="*/ 548 w 576"/>
              <a:gd name="T11" fmla="*/ 0 h 754"/>
              <a:gd name="T12" fmla="*/ 576 w 576"/>
              <a:gd name="T13" fmla="*/ 0 h 754"/>
              <a:gd name="T14" fmla="*/ 91 w 576"/>
              <a:gd name="T15" fmla="*/ 754 h 754"/>
              <a:gd name="T16" fmla="*/ 63 w 576"/>
              <a:gd name="T17" fmla="*/ 754 h 754"/>
              <a:gd name="T18" fmla="*/ 63 w 576"/>
              <a:gd name="T19" fmla="*/ 754 h 754"/>
              <a:gd name="T20" fmla="*/ 41 w 576"/>
              <a:gd name="T21" fmla="*/ 754 h 754"/>
              <a:gd name="T22" fmla="*/ 41 w 576"/>
              <a:gd name="T23" fmla="*/ 754 h 754"/>
              <a:gd name="T24" fmla="*/ 22 w 576"/>
              <a:gd name="T25" fmla="*/ 754 h 754"/>
              <a:gd name="T26" fmla="*/ 22 w 576"/>
              <a:gd name="T27" fmla="*/ 754 h 754"/>
              <a:gd name="T28" fmla="*/ 0 w 576"/>
              <a:gd name="T29" fmla="*/ 754 h 754"/>
              <a:gd name="T30" fmla="*/ 0 w 576"/>
              <a:gd name="T31" fmla="*/ 754 h 754"/>
              <a:gd name="T32" fmla="*/ 486 w 576"/>
              <a:gd name="T33" fmla="*/ 0 h 754"/>
              <a:gd name="T34" fmla="*/ 508 w 576"/>
              <a:gd name="T35" fmla="*/ 0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6" h="754">
                <a:moveTo>
                  <a:pt x="508" y="0"/>
                </a:moveTo>
                <a:lnTo>
                  <a:pt x="508" y="0"/>
                </a:lnTo>
                <a:lnTo>
                  <a:pt x="527" y="0"/>
                </a:lnTo>
                <a:lnTo>
                  <a:pt x="527" y="0"/>
                </a:lnTo>
                <a:lnTo>
                  <a:pt x="548" y="0"/>
                </a:lnTo>
                <a:lnTo>
                  <a:pt x="548" y="0"/>
                </a:lnTo>
                <a:lnTo>
                  <a:pt x="576" y="0"/>
                </a:lnTo>
                <a:lnTo>
                  <a:pt x="91" y="754"/>
                </a:lnTo>
                <a:lnTo>
                  <a:pt x="63" y="754"/>
                </a:lnTo>
                <a:lnTo>
                  <a:pt x="63" y="754"/>
                </a:lnTo>
                <a:lnTo>
                  <a:pt x="41" y="754"/>
                </a:lnTo>
                <a:lnTo>
                  <a:pt x="41" y="754"/>
                </a:lnTo>
                <a:lnTo>
                  <a:pt x="22" y="754"/>
                </a:lnTo>
                <a:lnTo>
                  <a:pt x="22" y="754"/>
                </a:lnTo>
                <a:lnTo>
                  <a:pt x="0" y="754"/>
                </a:lnTo>
                <a:lnTo>
                  <a:pt x="0" y="754"/>
                </a:lnTo>
                <a:lnTo>
                  <a:pt x="486" y="0"/>
                </a:lnTo>
                <a:lnTo>
                  <a:pt x="508" y="0"/>
                </a:lnTo>
                <a:close/>
              </a:path>
            </a:pathLst>
          </a:custGeom>
          <a:solidFill>
            <a:srgbClr val="4551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AutoShape 13"/>
          <p:cNvSpPr>
            <a:spLocks noChangeAspect="1" noChangeArrowheads="1" noTextEdit="1"/>
          </p:cNvSpPr>
          <p:nvPr userDrawn="1"/>
        </p:nvSpPr>
        <p:spPr bwMode="auto">
          <a:xfrm>
            <a:off x="122238" y="129331"/>
            <a:ext cx="1214437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5"/>
          <p:cNvSpPr>
            <a:spLocks/>
          </p:cNvSpPr>
          <p:nvPr userDrawn="1"/>
        </p:nvSpPr>
        <p:spPr bwMode="auto">
          <a:xfrm>
            <a:off x="139700" y="129331"/>
            <a:ext cx="1212850" cy="87313"/>
          </a:xfrm>
          <a:custGeom>
            <a:avLst/>
            <a:gdLst>
              <a:gd name="T0" fmla="*/ 1529 w 1564"/>
              <a:gd name="T1" fmla="*/ 0 h 109"/>
              <a:gd name="T2" fmla="*/ 1564 w 1564"/>
              <a:gd name="T3" fmla="*/ 109 h 109"/>
              <a:gd name="T4" fmla="*/ 0 w 1564"/>
              <a:gd name="T5" fmla="*/ 109 h 109"/>
              <a:gd name="T6" fmla="*/ 1 w 1564"/>
              <a:gd name="T7" fmla="*/ 0 h 109"/>
              <a:gd name="T8" fmla="*/ 1529 w 1564"/>
              <a:gd name="T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4" h="109">
                <a:moveTo>
                  <a:pt x="1529" y="0"/>
                </a:moveTo>
                <a:lnTo>
                  <a:pt x="1564" y="109"/>
                </a:lnTo>
                <a:lnTo>
                  <a:pt x="0" y="109"/>
                </a:lnTo>
                <a:lnTo>
                  <a:pt x="1" y="0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 userDrawn="1"/>
        </p:nvSpPr>
        <p:spPr bwMode="auto">
          <a:xfrm>
            <a:off x="122238" y="129331"/>
            <a:ext cx="1203325" cy="668338"/>
          </a:xfrm>
          <a:custGeom>
            <a:avLst/>
            <a:gdLst>
              <a:gd name="T0" fmla="*/ 0 w 1551"/>
              <a:gd name="T1" fmla="*/ 0 h 839"/>
              <a:gd name="T2" fmla="*/ 1551 w 1551"/>
              <a:gd name="T3" fmla="*/ 0 h 839"/>
              <a:gd name="T4" fmla="*/ 1009 w 1551"/>
              <a:gd name="T5" fmla="*/ 839 h 839"/>
              <a:gd name="T6" fmla="*/ 3 w 1551"/>
              <a:gd name="T7" fmla="*/ 839 h 839"/>
              <a:gd name="T8" fmla="*/ 0 w 1551"/>
              <a:gd name="T9" fmla="*/ 0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1" h="839">
                <a:moveTo>
                  <a:pt x="0" y="0"/>
                </a:moveTo>
                <a:lnTo>
                  <a:pt x="1551" y="0"/>
                </a:lnTo>
                <a:lnTo>
                  <a:pt x="1009" y="839"/>
                </a:lnTo>
                <a:lnTo>
                  <a:pt x="3" y="8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>
                <a:solidFill>
                  <a:srgbClr val="F8F8F8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8F8F8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85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8988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9747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0494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34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047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8931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25681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hub.com/xszhaob" TargetMode="External"/><Relationship Id="rId4" Type="http://schemas.openxmlformats.org/officeDocument/2006/relationships/hyperlink" Target="https://docs.mongodb.com/manual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3649652" y="4239342"/>
            <a:ext cx="4428059" cy="513011"/>
          </a:xfrm>
          <a:effectLst/>
        </p:spPr>
        <p:txBody>
          <a:bodyPr/>
          <a:lstStyle/>
          <a:p>
            <a:pPr algn="dist"/>
            <a:r>
              <a:rPr lang="en-US" altLang="zh-CN" sz="4400" b="1" dirty="0">
                <a:solidFill>
                  <a:srgbClr val="F8F8F8"/>
                </a:solidFill>
              </a:rPr>
              <a:t>MongoDB</a:t>
            </a:r>
            <a:r>
              <a:rPr lang="zh-CN" altLang="en-US" sz="4400" b="1" dirty="0">
                <a:solidFill>
                  <a:srgbClr val="F8F8F8"/>
                </a:solidFill>
              </a:rPr>
              <a:t>入门</a:t>
            </a:r>
            <a:endParaRPr lang="zh-CN" sz="4400" b="1" dirty="0">
              <a:solidFill>
                <a:srgbClr val="F8F8F8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7712" y="1340768"/>
            <a:ext cx="2881314" cy="2808287"/>
            <a:chOff x="4557712" y="2095499"/>
            <a:chExt cx="2881314" cy="2808287"/>
          </a:xfrm>
        </p:grpSpPr>
        <p:grpSp>
          <p:nvGrpSpPr>
            <p:cNvPr id="4104" name="组合 4103"/>
            <p:cNvGrpSpPr/>
            <p:nvPr/>
          </p:nvGrpSpPr>
          <p:grpSpPr>
            <a:xfrm>
              <a:off x="4557712" y="2095499"/>
              <a:ext cx="2881314" cy="2808287"/>
              <a:chOff x="4719637" y="877888"/>
              <a:chExt cx="2881314" cy="2808287"/>
            </a:xfrm>
          </p:grpSpPr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5902325" y="877888"/>
                <a:ext cx="1409700" cy="1343025"/>
              </a:xfrm>
              <a:custGeom>
                <a:avLst/>
                <a:gdLst>
                  <a:gd name="T0" fmla="*/ 1176 w 1588"/>
                  <a:gd name="T1" fmla="*/ 1262 h 1505"/>
                  <a:gd name="T2" fmla="*/ 0 w 1588"/>
                  <a:gd name="T3" fmla="*/ 236 h 1505"/>
                  <a:gd name="T4" fmla="*/ 1460 w 1588"/>
                  <a:gd name="T5" fmla="*/ 733 h 1505"/>
                  <a:gd name="T6" fmla="*/ 1534 w 1588"/>
                  <a:gd name="T7" fmla="*/ 1272 h 1505"/>
                  <a:gd name="T8" fmla="*/ 1176 w 1588"/>
                  <a:gd name="T9" fmla="*/ 1262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8" h="1505">
                    <a:moveTo>
                      <a:pt x="1176" y="1262"/>
                    </a:moveTo>
                    <a:cubicBezTo>
                      <a:pt x="1097" y="766"/>
                      <a:pt x="703" y="183"/>
                      <a:pt x="0" y="236"/>
                    </a:cubicBezTo>
                    <a:cubicBezTo>
                      <a:pt x="329" y="0"/>
                      <a:pt x="1129" y="138"/>
                      <a:pt x="1460" y="733"/>
                    </a:cubicBezTo>
                    <a:cubicBezTo>
                      <a:pt x="1573" y="912"/>
                      <a:pt x="1588" y="1123"/>
                      <a:pt x="1534" y="1272"/>
                    </a:cubicBezTo>
                    <a:cubicBezTo>
                      <a:pt x="1452" y="1501"/>
                      <a:pt x="1219" y="1505"/>
                      <a:pt x="1176" y="12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4719637" y="1079500"/>
                <a:ext cx="1335088" cy="1417638"/>
              </a:xfrm>
              <a:custGeom>
                <a:avLst/>
                <a:gdLst>
                  <a:gd name="T0" fmla="*/ 1262 w 1505"/>
                  <a:gd name="T1" fmla="*/ 412 h 1588"/>
                  <a:gd name="T2" fmla="*/ 236 w 1505"/>
                  <a:gd name="T3" fmla="*/ 1588 h 1588"/>
                  <a:gd name="T4" fmla="*/ 733 w 1505"/>
                  <a:gd name="T5" fmla="*/ 128 h 1588"/>
                  <a:gd name="T6" fmla="*/ 1272 w 1505"/>
                  <a:gd name="T7" fmla="*/ 54 h 1588"/>
                  <a:gd name="T8" fmla="*/ 1262 w 1505"/>
                  <a:gd name="T9" fmla="*/ 412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5" h="1588">
                    <a:moveTo>
                      <a:pt x="1262" y="412"/>
                    </a:moveTo>
                    <a:cubicBezTo>
                      <a:pt x="766" y="491"/>
                      <a:pt x="183" y="885"/>
                      <a:pt x="236" y="1588"/>
                    </a:cubicBezTo>
                    <a:cubicBezTo>
                      <a:pt x="0" y="1259"/>
                      <a:pt x="138" y="459"/>
                      <a:pt x="733" y="128"/>
                    </a:cubicBezTo>
                    <a:cubicBezTo>
                      <a:pt x="912" y="15"/>
                      <a:pt x="1123" y="0"/>
                      <a:pt x="1272" y="54"/>
                    </a:cubicBezTo>
                    <a:cubicBezTo>
                      <a:pt x="1501" y="136"/>
                      <a:pt x="1505" y="369"/>
                      <a:pt x="1262" y="41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4919663" y="2343150"/>
                <a:ext cx="1409700" cy="1343025"/>
              </a:xfrm>
              <a:custGeom>
                <a:avLst/>
                <a:gdLst>
                  <a:gd name="T0" fmla="*/ 412 w 1588"/>
                  <a:gd name="T1" fmla="*/ 244 h 1505"/>
                  <a:gd name="T2" fmla="*/ 1588 w 1588"/>
                  <a:gd name="T3" fmla="*/ 1269 h 1505"/>
                  <a:gd name="T4" fmla="*/ 128 w 1588"/>
                  <a:gd name="T5" fmla="*/ 772 h 1505"/>
                  <a:gd name="T6" fmla="*/ 54 w 1588"/>
                  <a:gd name="T7" fmla="*/ 233 h 1505"/>
                  <a:gd name="T8" fmla="*/ 412 w 1588"/>
                  <a:gd name="T9" fmla="*/ 244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8" h="1505">
                    <a:moveTo>
                      <a:pt x="412" y="244"/>
                    </a:moveTo>
                    <a:cubicBezTo>
                      <a:pt x="491" y="740"/>
                      <a:pt x="885" y="1322"/>
                      <a:pt x="1588" y="1269"/>
                    </a:cubicBezTo>
                    <a:cubicBezTo>
                      <a:pt x="1259" y="1505"/>
                      <a:pt x="459" y="1368"/>
                      <a:pt x="128" y="772"/>
                    </a:cubicBezTo>
                    <a:cubicBezTo>
                      <a:pt x="15" y="594"/>
                      <a:pt x="0" y="382"/>
                      <a:pt x="54" y="233"/>
                    </a:cubicBezTo>
                    <a:cubicBezTo>
                      <a:pt x="136" y="4"/>
                      <a:pt x="369" y="0"/>
                      <a:pt x="412" y="24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6161088" y="1781175"/>
                <a:ext cx="1439863" cy="1695450"/>
              </a:xfrm>
              <a:custGeom>
                <a:avLst/>
                <a:gdLst>
                  <a:gd name="T0" fmla="*/ 255 w 1623"/>
                  <a:gd name="T1" fmla="*/ 1512 h 1899"/>
                  <a:gd name="T2" fmla="*/ 1336 w 1623"/>
                  <a:gd name="T3" fmla="*/ 0 h 1899"/>
                  <a:gd name="T4" fmla="*/ 788 w 1623"/>
                  <a:gd name="T5" fmla="*/ 1781 h 1899"/>
                  <a:gd name="T6" fmla="*/ 229 w 1623"/>
                  <a:gd name="T7" fmla="*/ 1844 h 1899"/>
                  <a:gd name="T8" fmla="*/ 255 w 1623"/>
                  <a:gd name="T9" fmla="*/ 1512 h 1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3" h="1899">
                    <a:moveTo>
                      <a:pt x="255" y="1512"/>
                    </a:moveTo>
                    <a:cubicBezTo>
                      <a:pt x="907" y="1463"/>
                      <a:pt x="1414" y="716"/>
                      <a:pt x="1336" y="0"/>
                    </a:cubicBezTo>
                    <a:cubicBezTo>
                      <a:pt x="1623" y="573"/>
                      <a:pt x="1384" y="1450"/>
                      <a:pt x="788" y="1781"/>
                    </a:cubicBezTo>
                    <a:cubicBezTo>
                      <a:pt x="610" y="1894"/>
                      <a:pt x="378" y="1899"/>
                      <a:pt x="229" y="1844"/>
                    </a:cubicBezTo>
                    <a:cubicBezTo>
                      <a:pt x="0" y="1762"/>
                      <a:pt x="11" y="1555"/>
                      <a:pt x="255" y="15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02" name="组合 4101"/>
            <p:cNvGrpSpPr/>
            <p:nvPr/>
          </p:nvGrpSpPr>
          <p:grpSpPr>
            <a:xfrm>
              <a:off x="5277644" y="2712243"/>
              <a:ext cx="1641475" cy="1571625"/>
              <a:chOff x="5395913" y="1517650"/>
              <a:chExt cx="1641475" cy="1571625"/>
            </a:xfrm>
          </p:grpSpPr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5395913" y="1517650"/>
                <a:ext cx="873125" cy="1127125"/>
              </a:xfrm>
              <a:custGeom>
                <a:avLst/>
                <a:gdLst>
                  <a:gd name="T0" fmla="*/ 574 w 984"/>
                  <a:gd name="T1" fmla="*/ 380 h 1262"/>
                  <a:gd name="T2" fmla="*/ 723 w 984"/>
                  <a:gd name="T3" fmla="*/ 167 h 1262"/>
                  <a:gd name="T4" fmla="*/ 511 w 984"/>
                  <a:gd name="T5" fmla="*/ 17 h 1262"/>
                  <a:gd name="T6" fmla="*/ 361 w 984"/>
                  <a:gd name="T7" fmla="*/ 230 h 1262"/>
                  <a:gd name="T8" fmla="*/ 574 w 984"/>
                  <a:gd name="T9" fmla="*/ 380 h 1262"/>
                  <a:gd name="T10" fmla="*/ 938 w 984"/>
                  <a:gd name="T11" fmla="*/ 665 h 1262"/>
                  <a:gd name="T12" fmla="*/ 979 w 984"/>
                  <a:gd name="T13" fmla="*/ 606 h 1262"/>
                  <a:gd name="T14" fmla="*/ 920 w 984"/>
                  <a:gd name="T15" fmla="*/ 565 h 1262"/>
                  <a:gd name="T16" fmla="*/ 702 w 984"/>
                  <a:gd name="T17" fmla="*/ 605 h 1262"/>
                  <a:gd name="T18" fmla="*/ 554 w 984"/>
                  <a:gd name="T19" fmla="*/ 441 h 1262"/>
                  <a:gd name="T20" fmla="*/ 539 w 984"/>
                  <a:gd name="T21" fmla="*/ 429 h 1262"/>
                  <a:gd name="T22" fmla="*/ 530 w 984"/>
                  <a:gd name="T23" fmla="*/ 425 h 1262"/>
                  <a:gd name="T24" fmla="*/ 419 w 984"/>
                  <a:gd name="T25" fmla="*/ 388 h 1262"/>
                  <a:gd name="T26" fmla="*/ 419 w 984"/>
                  <a:gd name="T27" fmla="*/ 388 h 1262"/>
                  <a:gd name="T28" fmla="*/ 387 w 984"/>
                  <a:gd name="T29" fmla="*/ 383 h 1262"/>
                  <a:gd name="T30" fmla="*/ 141 w 984"/>
                  <a:gd name="T31" fmla="*/ 426 h 1262"/>
                  <a:gd name="T32" fmla="*/ 100 w 984"/>
                  <a:gd name="T33" fmla="*/ 465 h 1262"/>
                  <a:gd name="T34" fmla="*/ 11 w 984"/>
                  <a:gd name="T35" fmla="*/ 689 h 1262"/>
                  <a:gd name="T36" fmla="*/ 39 w 984"/>
                  <a:gd name="T37" fmla="*/ 755 h 1262"/>
                  <a:gd name="T38" fmla="*/ 105 w 984"/>
                  <a:gd name="T39" fmla="*/ 727 h 1262"/>
                  <a:gd name="T40" fmla="*/ 187 w 984"/>
                  <a:gd name="T41" fmla="*/ 521 h 1262"/>
                  <a:gd name="T42" fmla="*/ 313 w 984"/>
                  <a:gd name="T43" fmla="*/ 499 h 1262"/>
                  <a:gd name="T44" fmla="*/ 229 w 984"/>
                  <a:gd name="T45" fmla="*/ 749 h 1262"/>
                  <a:gd name="T46" fmla="*/ 225 w 984"/>
                  <a:gd name="T47" fmla="*/ 766 h 1262"/>
                  <a:gd name="T48" fmla="*/ 223 w 984"/>
                  <a:gd name="T49" fmla="*/ 794 h 1262"/>
                  <a:gd name="T50" fmla="*/ 263 w 984"/>
                  <a:gd name="T51" fmla="*/ 1020 h 1262"/>
                  <a:gd name="T52" fmla="*/ 61 w 984"/>
                  <a:gd name="T53" fmla="*/ 1137 h 1262"/>
                  <a:gd name="T54" fmla="*/ 39 w 984"/>
                  <a:gd name="T55" fmla="*/ 1222 h 1262"/>
                  <a:gd name="T56" fmla="*/ 124 w 984"/>
                  <a:gd name="T57" fmla="*/ 1245 h 1262"/>
                  <a:gd name="T58" fmla="*/ 359 w 984"/>
                  <a:gd name="T59" fmla="*/ 1109 h 1262"/>
                  <a:gd name="T60" fmla="*/ 370 w 984"/>
                  <a:gd name="T61" fmla="*/ 1100 h 1262"/>
                  <a:gd name="T62" fmla="*/ 393 w 984"/>
                  <a:gd name="T63" fmla="*/ 1040 h 1262"/>
                  <a:gd name="T64" fmla="*/ 365 w 984"/>
                  <a:gd name="T65" fmla="*/ 881 h 1262"/>
                  <a:gd name="T66" fmla="*/ 517 w 984"/>
                  <a:gd name="T67" fmla="*/ 907 h 1262"/>
                  <a:gd name="T68" fmla="*/ 547 w 984"/>
                  <a:gd name="T69" fmla="*/ 1067 h 1262"/>
                  <a:gd name="T70" fmla="*/ 620 w 984"/>
                  <a:gd name="T71" fmla="*/ 1117 h 1262"/>
                  <a:gd name="T72" fmla="*/ 670 w 984"/>
                  <a:gd name="T73" fmla="*/ 1044 h 1262"/>
                  <a:gd name="T74" fmla="*/ 632 w 984"/>
                  <a:gd name="T75" fmla="*/ 847 h 1262"/>
                  <a:gd name="T76" fmla="*/ 628 w 984"/>
                  <a:gd name="T77" fmla="*/ 833 h 1262"/>
                  <a:gd name="T78" fmla="*/ 579 w 984"/>
                  <a:gd name="T79" fmla="*/ 792 h 1262"/>
                  <a:gd name="T80" fmla="*/ 482 w 984"/>
                  <a:gd name="T81" fmla="*/ 775 h 1262"/>
                  <a:gd name="T82" fmla="*/ 546 w 984"/>
                  <a:gd name="T83" fmla="*/ 583 h 1262"/>
                  <a:gd name="T84" fmla="*/ 646 w 984"/>
                  <a:gd name="T85" fmla="*/ 695 h 1262"/>
                  <a:gd name="T86" fmla="*/ 701 w 984"/>
                  <a:gd name="T87" fmla="*/ 709 h 1262"/>
                  <a:gd name="T88" fmla="*/ 938 w 984"/>
                  <a:gd name="T89" fmla="*/ 665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84" h="1262">
                    <a:moveTo>
                      <a:pt x="574" y="380"/>
                    </a:moveTo>
                    <a:cubicBezTo>
                      <a:pt x="674" y="362"/>
                      <a:pt x="741" y="267"/>
                      <a:pt x="723" y="167"/>
                    </a:cubicBezTo>
                    <a:cubicBezTo>
                      <a:pt x="706" y="67"/>
                      <a:pt x="611" y="0"/>
                      <a:pt x="511" y="17"/>
                    </a:cubicBezTo>
                    <a:cubicBezTo>
                      <a:pt x="411" y="35"/>
                      <a:pt x="344" y="130"/>
                      <a:pt x="361" y="230"/>
                    </a:cubicBezTo>
                    <a:cubicBezTo>
                      <a:pt x="379" y="330"/>
                      <a:pt x="474" y="397"/>
                      <a:pt x="574" y="380"/>
                    </a:cubicBezTo>
                    <a:close/>
                    <a:moveTo>
                      <a:pt x="938" y="665"/>
                    </a:moveTo>
                    <a:cubicBezTo>
                      <a:pt x="966" y="660"/>
                      <a:pt x="984" y="634"/>
                      <a:pt x="979" y="606"/>
                    </a:cubicBezTo>
                    <a:cubicBezTo>
                      <a:pt x="974" y="578"/>
                      <a:pt x="947" y="560"/>
                      <a:pt x="920" y="565"/>
                    </a:cubicBezTo>
                    <a:lnTo>
                      <a:pt x="702" y="605"/>
                    </a:lnTo>
                    <a:lnTo>
                      <a:pt x="554" y="441"/>
                    </a:lnTo>
                    <a:cubicBezTo>
                      <a:pt x="550" y="436"/>
                      <a:pt x="545" y="432"/>
                      <a:pt x="539" y="429"/>
                    </a:cubicBezTo>
                    <a:cubicBezTo>
                      <a:pt x="536" y="428"/>
                      <a:pt x="533" y="426"/>
                      <a:pt x="530" y="425"/>
                    </a:cubicBezTo>
                    <a:lnTo>
                      <a:pt x="419" y="388"/>
                    </a:lnTo>
                    <a:cubicBezTo>
                      <a:pt x="419" y="388"/>
                      <a:pt x="419" y="388"/>
                      <a:pt x="419" y="388"/>
                    </a:cubicBezTo>
                    <a:cubicBezTo>
                      <a:pt x="410" y="383"/>
                      <a:pt x="399" y="381"/>
                      <a:pt x="387" y="383"/>
                    </a:cubicBezTo>
                    <a:lnTo>
                      <a:pt x="141" y="426"/>
                    </a:lnTo>
                    <a:cubicBezTo>
                      <a:pt x="120" y="429"/>
                      <a:pt x="104" y="445"/>
                      <a:pt x="100" y="465"/>
                    </a:cubicBezTo>
                    <a:lnTo>
                      <a:pt x="11" y="689"/>
                    </a:lnTo>
                    <a:cubicBezTo>
                      <a:pt x="0" y="715"/>
                      <a:pt x="13" y="745"/>
                      <a:pt x="39" y="755"/>
                    </a:cubicBezTo>
                    <a:cubicBezTo>
                      <a:pt x="65" y="766"/>
                      <a:pt x="95" y="753"/>
                      <a:pt x="105" y="727"/>
                    </a:cubicBezTo>
                    <a:lnTo>
                      <a:pt x="187" y="521"/>
                    </a:lnTo>
                    <a:lnTo>
                      <a:pt x="313" y="499"/>
                    </a:lnTo>
                    <a:lnTo>
                      <a:pt x="229" y="749"/>
                    </a:lnTo>
                    <a:cubicBezTo>
                      <a:pt x="227" y="755"/>
                      <a:pt x="226" y="760"/>
                      <a:pt x="225" y="766"/>
                    </a:cubicBezTo>
                    <a:cubicBezTo>
                      <a:pt x="222" y="775"/>
                      <a:pt x="222" y="784"/>
                      <a:pt x="223" y="794"/>
                    </a:cubicBezTo>
                    <a:lnTo>
                      <a:pt x="263" y="1020"/>
                    </a:lnTo>
                    <a:lnTo>
                      <a:pt x="61" y="1137"/>
                    </a:lnTo>
                    <a:cubicBezTo>
                      <a:pt x="31" y="1154"/>
                      <a:pt x="21" y="1193"/>
                      <a:pt x="39" y="1222"/>
                    </a:cubicBezTo>
                    <a:cubicBezTo>
                      <a:pt x="56" y="1252"/>
                      <a:pt x="94" y="1262"/>
                      <a:pt x="124" y="1245"/>
                    </a:cubicBezTo>
                    <a:lnTo>
                      <a:pt x="359" y="1109"/>
                    </a:lnTo>
                    <a:cubicBezTo>
                      <a:pt x="363" y="1106"/>
                      <a:pt x="366" y="1103"/>
                      <a:pt x="370" y="1100"/>
                    </a:cubicBezTo>
                    <a:cubicBezTo>
                      <a:pt x="387" y="1087"/>
                      <a:pt x="397" y="1064"/>
                      <a:pt x="393" y="1040"/>
                    </a:cubicBezTo>
                    <a:lnTo>
                      <a:pt x="365" y="881"/>
                    </a:lnTo>
                    <a:lnTo>
                      <a:pt x="517" y="907"/>
                    </a:lnTo>
                    <a:lnTo>
                      <a:pt x="547" y="1067"/>
                    </a:lnTo>
                    <a:cubicBezTo>
                      <a:pt x="553" y="1101"/>
                      <a:pt x="586" y="1123"/>
                      <a:pt x="620" y="1117"/>
                    </a:cubicBezTo>
                    <a:cubicBezTo>
                      <a:pt x="654" y="1110"/>
                      <a:pt x="676" y="1078"/>
                      <a:pt x="670" y="1044"/>
                    </a:cubicBezTo>
                    <a:lnTo>
                      <a:pt x="632" y="847"/>
                    </a:lnTo>
                    <a:cubicBezTo>
                      <a:pt x="631" y="842"/>
                      <a:pt x="630" y="837"/>
                      <a:pt x="628" y="833"/>
                    </a:cubicBezTo>
                    <a:cubicBezTo>
                      <a:pt x="621" y="812"/>
                      <a:pt x="603" y="796"/>
                      <a:pt x="579" y="792"/>
                    </a:cubicBezTo>
                    <a:lnTo>
                      <a:pt x="482" y="775"/>
                    </a:lnTo>
                    <a:lnTo>
                      <a:pt x="546" y="583"/>
                    </a:lnTo>
                    <a:lnTo>
                      <a:pt x="646" y="695"/>
                    </a:lnTo>
                    <a:cubicBezTo>
                      <a:pt x="660" y="710"/>
                      <a:pt x="682" y="715"/>
                      <a:pt x="701" y="709"/>
                    </a:cubicBezTo>
                    <a:lnTo>
                      <a:pt x="938" y="665"/>
                    </a:ln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096" name="组合 4095"/>
              <p:cNvGrpSpPr/>
              <p:nvPr/>
            </p:nvGrpSpPr>
            <p:grpSpPr>
              <a:xfrm>
                <a:off x="6116638" y="2249488"/>
                <a:ext cx="920750" cy="260350"/>
                <a:chOff x="6116638" y="2249488"/>
                <a:chExt cx="920750" cy="260350"/>
              </a:xfrm>
            </p:grpSpPr>
            <p:sp>
              <p:nvSpPr>
                <p:cNvPr id="6" name="Freeform 6"/>
                <p:cNvSpPr>
                  <a:spLocks/>
                </p:cNvSpPr>
                <p:nvPr/>
              </p:nvSpPr>
              <p:spPr bwMode="auto">
                <a:xfrm>
                  <a:off x="6116638" y="2249488"/>
                  <a:ext cx="920750" cy="260350"/>
                </a:xfrm>
                <a:custGeom>
                  <a:avLst/>
                  <a:gdLst>
                    <a:gd name="T0" fmla="*/ 1006 w 1037"/>
                    <a:gd name="T1" fmla="*/ 245 h 291"/>
                    <a:gd name="T2" fmla="*/ 414 w 1037"/>
                    <a:gd name="T3" fmla="*/ 245 h 291"/>
                    <a:gd name="T4" fmla="*/ 200 w 1037"/>
                    <a:gd name="T5" fmla="*/ 245 h 291"/>
                    <a:gd name="T6" fmla="*/ 152 w 1037"/>
                    <a:gd name="T7" fmla="*/ 244 h 291"/>
                    <a:gd name="T8" fmla="*/ 81 w 1037"/>
                    <a:gd name="T9" fmla="*/ 100 h 291"/>
                    <a:gd name="T10" fmla="*/ 226 w 1037"/>
                    <a:gd name="T11" fmla="*/ 47 h 291"/>
                    <a:gd name="T12" fmla="*/ 447 w 1037"/>
                    <a:gd name="T13" fmla="*/ 47 h 291"/>
                    <a:gd name="T14" fmla="*/ 1007 w 1037"/>
                    <a:gd name="T15" fmla="*/ 47 h 291"/>
                    <a:gd name="T16" fmla="*/ 1007 w 1037"/>
                    <a:gd name="T17" fmla="*/ 0 h 291"/>
                    <a:gd name="T18" fmla="*/ 414 w 1037"/>
                    <a:gd name="T19" fmla="*/ 0 h 291"/>
                    <a:gd name="T20" fmla="*/ 200 w 1037"/>
                    <a:gd name="T21" fmla="*/ 0 h 291"/>
                    <a:gd name="T22" fmla="*/ 154 w 1037"/>
                    <a:gd name="T23" fmla="*/ 1 h 291"/>
                    <a:gd name="T24" fmla="*/ 28 w 1037"/>
                    <a:gd name="T25" fmla="*/ 110 h 291"/>
                    <a:gd name="T26" fmla="*/ 178 w 1037"/>
                    <a:gd name="T27" fmla="*/ 291 h 291"/>
                    <a:gd name="T28" fmla="*/ 356 w 1037"/>
                    <a:gd name="T29" fmla="*/ 291 h 291"/>
                    <a:gd name="T30" fmla="*/ 999 w 1037"/>
                    <a:gd name="T31" fmla="*/ 291 h 291"/>
                    <a:gd name="T32" fmla="*/ 1007 w 1037"/>
                    <a:gd name="T33" fmla="*/ 291 h 291"/>
                    <a:gd name="T34" fmla="*/ 1008 w 1037"/>
                    <a:gd name="T35" fmla="*/ 245 h 291"/>
                    <a:gd name="T36" fmla="*/ 1006 w 1037"/>
                    <a:gd name="T37" fmla="*/ 245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37" h="291">
                      <a:moveTo>
                        <a:pt x="1006" y="245"/>
                      </a:moveTo>
                      <a:lnTo>
                        <a:pt x="414" y="245"/>
                      </a:lnTo>
                      <a:lnTo>
                        <a:pt x="200" y="245"/>
                      </a:lnTo>
                      <a:cubicBezTo>
                        <a:pt x="184" y="245"/>
                        <a:pt x="168" y="246"/>
                        <a:pt x="152" y="244"/>
                      </a:cubicBezTo>
                      <a:cubicBezTo>
                        <a:pt x="86" y="233"/>
                        <a:pt x="52" y="158"/>
                        <a:pt x="81" y="100"/>
                      </a:cubicBezTo>
                      <a:cubicBezTo>
                        <a:pt x="110" y="42"/>
                        <a:pt x="172" y="47"/>
                        <a:pt x="226" y="47"/>
                      </a:cubicBezTo>
                      <a:lnTo>
                        <a:pt x="447" y="47"/>
                      </a:lnTo>
                      <a:lnTo>
                        <a:pt x="1007" y="47"/>
                      </a:lnTo>
                      <a:cubicBezTo>
                        <a:pt x="1037" y="47"/>
                        <a:pt x="1037" y="0"/>
                        <a:pt x="1007" y="0"/>
                      </a:cubicBezTo>
                      <a:lnTo>
                        <a:pt x="414" y="0"/>
                      </a:lnTo>
                      <a:lnTo>
                        <a:pt x="200" y="0"/>
                      </a:lnTo>
                      <a:cubicBezTo>
                        <a:pt x="184" y="0"/>
                        <a:pt x="169" y="0"/>
                        <a:pt x="154" y="1"/>
                      </a:cubicBezTo>
                      <a:cubicBezTo>
                        <a:pt x="93" y="7"/>
                        <a:pt x="44" y="52"/>
                        <a:pt x="28" y="110"/>
                      </a:cubicBezTo>
                      <a:cubicBezTo>
                        <a:pt x="0" y="207"/>
                        <a:pt x="84" y="291"/>
                        <a:pt x="178" y="291"/>
                      </a:cubicBezTo>
                      <a:lnTo>
                        <a:pt x="356" y="291"/>
                      </a:lnTo>
                      <a:lnTo>
                        <a:pt x="999" y="291"/>
                      </a:lnTo>
                      <a:lnTo>
                        <a:pt x="1007" y="291"/>
                      </a:lnTo>
                      <a:cubicBezTo>
                        <a:pt x="1036" y="291"/>
                        <a:pt x="1037" y="246"/>
                        <a:pt x="1008" y="245"/>
                      </a:cubicBezTo>
                      <a:cubicBezTo>
                        <a:pt x="1007" y="245"/>
                        <a:pt x="1007" y="245"/>
                        <a:pt x="1006" y="245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" name="Freeform 7"/>
                <p:cNvSpPr>
                  <a:spLocks noEditPoints="1"/>
                </p:cNvSpPr>
                <p:nvPr/>
              </p:nvSpPr>
              <p:spPr bwMode="auto">
                <a:xfrm>
                  <a:off x="6199188" y="2305050"/>
                  <a:ext cx="773113" cy="152400"/>
                </a:xfrm>
                <a:custGeom>
                  <a:avLst/>
                  <a:gdLst>
                    <a:gd name="T0" fmla="*/ 55 w 872"/>
                    <a:gd name="T1" fmla="*/ 170 h 170"/>
                    <a:gd name="T2" fmla="*/ 845 w 872"/>
                    <a:gd name="T3" fmla="*/ 170 h 170"/>
                    <a:gd name="T4" fmla="*/ 845 w 872"/>
                    <a:gd name="T5" fmla="*/ 128 h 170"/>
                    <a:gd name="T6" fmla="*/ 55 w 872"/>
                    <a:gd name="T7" fmla="*/ 128 h 170"/>
                    <a:gd name="T8" fmla="*/ 55 w 872"/>
                    <a:gd name="T9" fmla="*/ 170 h 170"/>
                    <a:gd name="T10" fmla="*/ 27 w 872"/>
                    <a:gd name="T11" fmla="*/ 106 h 170"/>
                    <a:gd name="T12" fmla="*/ 817 w 872"/>
                    <a:gd name="T13" fmla="*/ 106 h 170"/>
                    <a:gd name="T14" fmla="*/ 817 w 872"/>
                    <a:gd name="T15" fmla="*/ 64 h 170"/>
                    <a:gd name="T16" fmla="*/ 27 w 872"/>
                    <a:gd name="T17" fmla="*/ 64 h 170"/>
                    <a:gd name="T18" fmla="*/ 27 w 872"/>
                    <a:gd name="T19" fmla="*/ 106 h 170"/>
                    <a:gd name="T20" fmla="*/ 55 w 872"/>
                    <a:gd name="T21" fmla="*/ 42 h 170"/>
                    <a:gd name="T22" fmla="*/ 845 w 872"/>
                    <a:gd name="T23" fmla="*/ 42 h 170"/>
                    <a:gd name="T24" fmla="*/ 845 w 872"/>
                    <a:gd name="T25" fmla="*/ 0 h 170"/>
                    <a:gd name="T26" fmla="*/ 55 w 872"/>
                    <a:gd name="T27" fmla="*/ 0 h 170"/>
                    <a:gd name="T28" fmla="*/ 55 w 872"/>
                    <a:gd name="T29" fmla="*/ 42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72" h="170">
                      <a:moveTo>
                        <a:pt x="55" y="170"/>
                      </a:moveTo>
                      <a:lnTo>
                        <a:pt x="845" y="170"/>
                      </a:lnTo>
                      <a:cubicBezTo>
                        <a:pt x="872" y="170"/>
                        <a:pt x="872" y="128"/>
                        <a:pt x="845" y="128"/>
                      </a:cubicBezTo>
                      <a:lnTo>
                        <a:pt x="55" y="128"/>
                      </a:lnTo>
                      <a:cubicBezTo>
                        <a:pt x="28" y="128"/>
                        <a:pt x="28" y="170"/>
                        <a:pt x="55" y="170"/>
                      </a:cubicBezTo>
                      <a:close/>
                      <a:moveTo>
                        <a:pt x="27" y="106"/>
                      </a:moveTo>
                      <a:lnTo>
                        <a:pt x="817" y="106"/>
                      </a:lnTo>
                      <a:cubicBezTo>
                        <a:pt x="844" y="106"/>
                        <a:pt x="844" y="64"/>
                        <a:pt x="817" y="64"/>
                      </a:cubicBezTo>
                      <a:lnTo>
                        <a:pt x="27" y="64"/>
                      </a:lnTo>
                      <a:cubicBezTo>
                        <a:pt x="0" y="64"/>
                        <a:pt x="0" y="106"/>
                        <a:pt x="27" y="106"/>
                      </a:cubicBezTo>
                      <a:close/>
                      <a:moveTo>
                        <a:pt x="55" y="42"/>
                      </a:moveTo>
                      <a:lnTo>
                        <a:pt x="845" y="42"/>
                      </a:lnTo>
                      <a:cubicBezTo>
                        <a:pt x="872" y="42"/>
                        <a:pt x="872" y="0"/>
                        <a:pt x="845" y="0"/>
                      </a:cubicBezTo>
                      <a:lnTo>
                        <a:pt x="55" y="0"/>
                      </a:lnTo>
                      <a:cubicBezTo>
                        <a:pt x="28" y="0"/>
                        <a:pt x="28" y="42"/>
                        <a:pt x="55" y="42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>
                  <a:spLocks/>
                </p:cNvSpPr>
                <p:nvPr/>
              </p:nvSpPr>
              <p:spPr bwMode="auto">
                <a:xfrm>
                  <a:off x="6777038" y="2303463"/>
                  <a:ext cx="87313" cy="84138"/>
                </a:xfrm>
                <a:custGeom>
                  <a:avLst/>
                  <a:gdLst>
                    <a:gd name="T0" fmla="*/ 0 w 99"/>
                    <a:gd name="T1" fmla="*/ 0 h 93"/>
                    <a:gd name="T2" fmla="*/ 99 w 99"/>
                    <a:gd name="T3" fmla="*/ 0 h 93"/>
                    <a:gd name="T4" fmla="*/ 99 w 99"/>
                    <a:gd name="T5" fmla="*/ 93 h 93"/>
                    <a:gd name="T6" fmla="*/ 52 w 99"/>
                    <a:gd name="T7" fmla="*/ 74 h 93"/>
                    <a:gd name="T8" fmla="*/ 0 w 99"/>
                    <a:gd name="T9" fmla="*/ 93 h 93"/>
                    <a:gd name="T10" fmla="*/ 0 w 99"/>
                    <a:gd name="T11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" h="93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93"/>
                      </a:lnTo>
                      <a:lnTo>
                        <a:pt x="52" y="74"/>
                      </a:lnTo>
                      <a:lnTo>
                        <a:pt x="0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D7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98" name="组合 4097"/>
              <p:cNvGrpSpPr/>
              <p:nvPr/>
            </p:nvGrpSpPr>
            <p:grpSpPr>
              <a:xfrm>
                <a:off x="5797550" y="2540000"/>
                <a:ext cx="941388" cy="260350"/>
                <a:chOff x="5797550" y="2540000"/>
                <a:chExt cx="941388" cy="260350"/>
              </a:xfrm>
            </p:grpSpPr>
            <p:sp>
              <p:nvSpPr>
                <p:cNvPr id="8" name="Freeform 8"/>
                <p:cNvSpPr>
                  <a:spLocks/>
                </p:cNvSpPr>
                <p:nvPr/>
              </p:nvSpPr>
              <p:spPr bwMode="auto">
                <a:xfrm>
                  <a:off x="5797550" y="2540000"/>
                  <a:ext cx="941388" cy="260350"/>
                </a:xfrm>
                <a:custGeom>
                  <a:avLst/>
                  <a:gdLst>
                    <a:gd name="T0" fmla="*/ 1029 w 1060"/>
                    <a:gd name="T1" fmla="*/ 245 h 292"/>
                    <a:gd name="T2" fmla="*/ 414 w 1060"/>
                    <a:gd name="T3" fmla="*/ 245 h 292"/>
                    <a:gd name="T4" fmla="*/ 199 w 1060"/>
                    <a:gd name="T5" fmla="*/ 245 h 292"/>
                    <a:gd name="T6" fmla="*/ 152 w 1060"/>
                    <a:gd name="T7" fmla="*/ 244 h 292"/>
                    <a:gd name="T8" fmla="*/ 81 w 1060"/>
                    <a:gd name="T9" fmla="*/ 101 h 292"/>
                    <a:gd name="T10" fmla="*/ 226 w 1060"/>
                    <a:gd name="T11" fmla="*/ 48 h 292"/>
                    <a:gd name="T12" fmla="*/ 446 w 1060"/>
                    <a:gd name="T13" fmla="*/ 48 h 292"/>
                    <a:gd name="T14" fmla="*/ 1029 w 1060"/>
                    <a:gd name="T15" fmla="*/ 48 h 292"/>
                    <a:gd name="T16" fmla="*/ 1029 w 1060"/>
                    <a:gd name="T17" fmla="*/ 1 h 292"/>
                    <a:gd name="T18" fmla="*/ 414 w 1060"/>
                    <a:gd name="T19" fmla="*/ 1 h 292"/>
                    <a:gd name="T20" fmla="*/ 199 w 1060"/>
                    <a:gd name="T21" fmla="*/ 1 h 292"/>
                    <a:gd name="T22" fmla="*/ 153 w 1060"/>
                    <a:gd name="T23" fmla="*/ 2 h 292"/>
                    <a:gd name="T24" fmla="*/ 28 w 1060"/>
                    <a:gd name="T25" fmla="*/ 110 h 292"/>
                    <a:gd name="T26" fmla="*/ 177 w 1060"/>
                    <a:gd name="T27" fmla="*/ 292 h 292"/>
                    <a:gd name="T28" fmla="*/ 356 w 1060"/>
                    <a:gd name="T29" fmla="*/ 292 h 292"/>
                    <a:gd name="T30" fmla="*/ 1022 w 1060"/>
                    <a:gd name="T31" fmla="*/ 292 h 292"/>
                    <a:gd name="T32" fmla="*/ 1029 w 1060"/>
                    <a:gd name="T33" fmla="*/ 292 h 292"/>
                    <a:gd name="T34" fmla="*/ 1031 w 1060"/>
                    <a:gd name="T35" fmla="*/ 245 h 292"/>
                    <a:gd name="T36" fmla="*/ 1029 w 1060"/>
                    <a:gd name="T37" fmla="*/ 24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60" h="292">
                      <a:moveTo>
                        <a:pt x="1029" y="245"/>
                      </a:moveTo>
                      <a:lnTo>
                        <a:pt x="414" y="245"/>
                      </a:lnTo>
                      <a:lnTo>
                        <a:pt x="199" y="245"/>
                      </a:lnTo>
                      <a:cubicBezTo>
                        <a:pt x="184" y="245"/>
                        <a:pt x="167" y="246"/>
                        <a:pt x="152" y="244"/>
                      </a:cubicBezTo>
                      <a:cubicBezTo>
                        <a:pt x="86" y="234"/>
                        <a:pt x="52" y="159"/>
                        <a:pt x="81" y="101"/>
                      </a:cubicBezTo>
                      <a:cubicBezTo>
                        <a:pt x="110" y="42"/>
                        <a:pt x="172" y="48"/>
                        <a:pt x="226" y="48"/>
                      </a:cubicBezTo>
                      <a:lnTo>
                        <a:pt x="446" y="48"/>
                      </a:lnTo>
                      <a:lnTo>
                        <a:pt x="1029" y="48"/>
                      </a:lnTo>
                      <a:cubicBezTo>
                        <a:pt x="1060" y="48"/>
                        <a:pt x="1060" y="1"/>
                        <a:pt x="1029" y="1"/>
                      </a:cubicBezTo>
                      <a:lnTo>
                        <a:pt x="414" y="1"/>
                      </a:lnTo>
                      <a:lnTo>
                        <a:pt x="199" y="1"/>
                      </a:lnTo>
                      <a:cubicBezTo>
                        <a:pt x="184" y="1"/>
                        <a:pt x="169" y="0"/>
                        <a:pt x="153" y="2"/>
                      </a:cubicBezTo>
                      <a:cubicBezTo>
                        <a:pt x="93" y="8"/>
                        <a:pt x="44" y="53"/>
                        <a:pt x="28" y="110"/>
                      </a:cubicBezTo>
                      <a:cubicBezTo>
                        <a:pt x="0" y="208"/>
                        <a:pt x="83" y="292"/>
                        <a:pt x="177" y="292"/>
                      </a:cubicBezTo>
                      <a:lnTo>
                        <a:pt x="356" y="292"/>
                      </a:lnTo>
                      <a:lnTo>
                        <a:pt x="1022" y="292"/>
                      </a:lnTo>
                      <a:lnTo>
                        <a:pt x="1029" y="292"/>
                      </a:lnTo>
                      <a:cubicBezTo>
                        <a:pt x="1059" y="292"/>
                        <a:pt x="1060" y="246"/>
                        <a:pt x="1031" y="245"/>
                      </a:cubicBezTo>
                      <a:cubicBezTo>
                        <a:pt x="1030" y="245"/>
                        <a:pt x="1029" y="245"/>
                        <a:pt x="1029" y="245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" name="Freeform 9"/>
                <p:cNvSpPr>
                  <a:spLocks noEditPoints="1"/>
                </p:cNvSpPr>
                <p:nvPr/>
              </p:nvSpPr>
              <p:spPr bwMode="auto">
                <a:xfrm>
                  <a:off x="5880100" y="2595563"/>
                  <a:ext cx="830263" cy="150813"/>
                </a:xfrm>
                <a:custGeom>
                  <a:avLst/>
                  <a:gdLst>
                    <a:gd name="T0" fmla="*/ 54 w 936"/>
                    <a:gd name="T1" fmla="*/ 169 h 169"/>
                    <a:gd name="T2" fmla="*/ 909 w 936"/>
                    <a:gd name="T3" fmla="*/ 169 h 169"/>
                    <a:gd name="T4" fmla="*/ 909 w 936"/>
                    <a:gd name="T5" fmla="*/ 127 h 169"/>
                    <a:gd name="T6" fmla="*/ 54 w 936"/>
                    <a:gd name="T7" fmla="*/ 127 h 169"/>
                    <a:gd name="T8" fmla="*/ 54 w 936"/>
                    <a:gd name="T9" fmla="*/ 169 h 169"/>
                    <a:gd name="T10" fmla="*/ 27 w 936"/>
                    <a:gd name="T11" fmla="*/ 105 h 169"/>
                    <a:gd name="T12" fmla="*/ 881 w 936"/>
                    <a:gd name="T13" fmla="*/ 105 h 169"/>
                    <a:gd name="T14" fmla="*/ 881 w 936"/>
                    <a:gd name="T15" fmla="*/ 63 h 169"/>
                    <a:gd name="T16" fmla="*/ 27 w 936"/>
                    <a:gd name="T17" fmla="*/ 63 h 169"/>
                    <a:gd name="T18" fmla="*/ 27 w 936"/>
                    <a:gd name="T19" fmla="*/ 105 h 169"/>
                    <a:gd name="T20" fmla="*/ 54 w 936"/>
                    <a:gd name="T21" fmla="*/ 41 h 169"/>
                    <a:gd name="T22" fmla="*/ 909 w 936"/>
                    <a:gd name="T23" fmla="*/ 41 h 169"/>
                    <a:gd name="T24" fmla="*/ 909 w 936"/>
                    <a:gd name="T25" fmla="*/ 0 h 169"/>
                    <a:gd name="T26" fmla="*/ 54 w 936"/>
                    <a:gd name="T27" fmla="*/ 0 h 169"/>
                    <a:gd name="T28" fmla="*/ 54 w 936"/>
                    <a:gd name="T29" fmla="*/ 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36" h="169">
                      <a:moveTo>
                        <a:pt x="54" y="169"/>
                      </a:moveTo>
                      <a:lnTo>
                        <a:pt x="909" y="169"/>
                      </a:lnTo>
                      <a:cubicBezTo>
                        <a:pt x="936" y="169"/>
                        <a:pt x="936" y="127"/>
                        <a:pt x="909" y="127"/>
                      </a:cubicBezTo>
                      <a:lnTo>
                        <a:pt x="54" y="127"/>
                      </a:lnTo>
                      <a:cubicBezTo>
                        <a:pt x="28" y="127"/>
                        <a:pt x="28" y="169"/>
                        <a:pt x="54" y="169"/>
                      </a:cubicBezTo>
                      <a:close/>
                      <a:moveTo>
                        <a:pt x="27" y="105"/>
                      </a:moveTo>
                      <a:lnTo>
                        <a:pt x="881" y="105"/>
                      </a:lnTo>
                      <a:cubicBezTo>
                        <a:pt x="908" y="105"/>
                        <a:pt x="908" y="63"/>
                        <a:pt x="881" y="63"/>
                      </a:cubicBezTo>
                      <a:lnTo>
                        <a:pt x="27" y="63"/>
                      </a:lnTo>
                      <a:cubicBezTo>
                        <a:pt x="0" y="63"/>
                        <a:pt x="0" y="105"/>
                        <a:pt x="27" y="105"/>
                      </a:cubicBezTo>
                      <a:close/>
                      <a:moveTo>
                        <a:pt x="54" y="41"/>
                      </a:moveTo>
                      <a:lnTo>
                        <a:pt x="909" y="41"/>
                      </a:lnTo>
                      <a:cubicBezTo>
                        <a:pt x="936" y="41"/>
                        <a:pt x="936" y="0"/>
                        <a:pt x="909" y="0"/>
                      </a:cubicBezTo>
                      <a:lnTo>
                        <a:pt x="54" y="0"/>
                      </a:lnTo>
                      <a:cubicBezTo>
                        <a:pt x="28" y="0"/>
                        <a:pt x="28" y="41"/>
                        <a:pt x="54" y="41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>
                  <a:spLocks/>
                </p:cNvSpPr>
                <p:nvPr/>
              </p:nvSpPr>
              <p:spPr bwMode="auto">
                <a:xfrm>
                  <a:off x="6540500" y="2593975"/>
                  <a:ext cx="87313" cy="82550"/>
                </a:xfrm>
                <a:custGeom>
                  <a:avLst/>
                  <a:gdLst>
                    <a:gd name="T0" fmla="*/ 0 w 98"/>
                    <a:gd name="T1" fmla="*/ 0 h 93"/>
                    <a:gd name="T2" fmla="*/ 98 w 98"/>
                    <a:gd name="T3" fmla="*/ 0 h 93"/>
                    <a:gd name="T4" fmla="*/ 98 w 98"/>
                    <a:gd name="T5" fmla="*/ 93 h 93"/>
                    <a:gd name="T6" fmla="*/ 51 w 98"/>
                    <a:gd name="T7" fmla="*/ 74 h 93"/>
                    <a:gd name="T8" fmla="*/ 0 w 98"/>
                    <a:gd name="T9" fmla="*/ 93 h 93"/>
                    <a:gd name="T10" fmla="*/ 0 w 98"/>
                    <a:gd name="T11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8" h="93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98" y="93"/>
                      </a:lnTo>
                      <a:lnTo>
                        <a:pt x="51" y="74"/>
                      </a:lnTo>
                      <a:lnTo>
                        <a:pt x="0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D7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01" name="组合 4100"/>
              <p:cNvGrpSpPr/>
              <p:nvPr/>
            </p:nvGrpSpPr>
            <p:grpSpPr>
              <a:xfrm>
                <a:off x="5456238" y="2828925"/>
                <a:ext cx="998538" cy="260350"/>
                <a:chOff x="5456238" y="2828925"/>
                <a:chExt cx="998538" cy="260350"/>
              </a:xfrm>
            </p:grpSpPr>
            <p:sp>
              <p:nvSpPr>
                <p:cNvPr id="10" name="Freeform 10"/>
                <p:cNvSpPr>
                  <a:spLocks/>
                </p:cNvSpPr>
                <p:nvPr/>
              </p:nvSpPr>
              <p:spPr bwMode="auto">
                <a:xfrm>
                  <a:off x="5456238" y="2828925"/>
                  <a:ext cx="998538" cy="260350"/>
                </a:xfrm>
                <a:custGeom>
                  <a:avLst/>
                  <a:gdLst>
                    <a:gd name="T0" fmla="*/ 1094 w 1125"/>
                    <a:gd name="T1" fmla="*/ 245 h 291"/>
                    <a:gd name="T2" fmla="*/ 413 w 1125"/>
                    <a:gd name="T3" fmla="*/ 245 h 291"/>
                    <a:gd name="T4" fmla="*/ 199 w 1125"/>
                    <a:gd name="T5" fmla="*/ 245 h 291"/>
                    <a:gd name="T6" fmla="*/ 152 w 1125"/>
                    <a:gd name="T7" fmla="*/ 243 h 291"/>
                    <a:gd name="T8" fmla="*/ 81 w 1125"/>
                    <a:gd name="T9" fmla="*/ 100 h 291"/>
                    <a:gd name="T10" fmla="*/ 226 w 1125"/>
                    <a:gd name="T11" fmla="*/ 47 h 291"/>
                    <a:gd name="T12" fmla="*/ 446 w 1125"/>
                    <a:gd name="T13" fmla="*/ 47 h 291"/>
                    <a:gd name="T14" fmla="*/ 1095 w 1125"/>
                    <a:gd name="T15" fmla="*/ 47 h 291"/>
                    <a:gd name="T16" fmla="*/ 1095 w 1125"/>
                    <a:gd name="T17" fmla="*/ 0 h 291"/>
                    <a:gd name="T18" fmla="*/ 413 w 1125"/>
                    <a:gd name="T19" fmla="*/ 0 h 291"/>
                    <a:gd name="T20" fmla="*/ 199 w 1125"/>
                    <a:gd name="T21" fmla="*/ 0 h 291"/>
                    <a:gd name="T22" fmla="*/ 153 w 1125"/>
                    <a:gd name="T23" fmla="*/ 1 h 291"/>
                    <a:gd name="T24" fmla="*/ 28 w 1125"/>
                    <a:gd name="T25" fmla="*/ 109 h 291"/>
                    <a:gd name="T26" fmla="*/ 177 w 1125"/>
                    <a:gd name="T27" fmla="*/ 291 h 291"/>
                    <a:gd name="T28" fmla="*/ 356 w 1125"/>
                    <a:gd name="T29" fmla="*/ 291 h 291"/>
                    <a:gd name="T30" fmla="*/ 1088 w 1125"/>
                    <a:gd name="T31" fmla="*/ 291 h 291"/>
                    <a:gd name="T32" fmla="*/ 1095 w 1125"/>
                    <a:gd name="T33" fmla="*/ 291 h 291"/>
                    <a:gd name="T34" fmla="*/ 1096 w 1125"/>
                    <a:gd name="T35" fmla="*/ 245 h 291"/>
                    <a:gd name="T36" fmla="*/ 1094 w 1125"/>
                    <a:gd name="T37" fmla="*/ 245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25" h="291">
                      <a:moveTo>
                        <a:pt x="1094" y="245"/>
                      </a:moveTo>
                      <a:lnTo>
                        <a:pt x="413" y="245"/>
                      </a:lnTo>
                      <a:lnTo>
                        <a:pt x="199" y="245"/>
                      </a:lnTo>
                      <a:cubicBezTo>
                        <a:pt x="184" y="245"/>
                        <a:pt x="167" y="246"/>
                        <a:pt x="152" y="243"/>
                      </a:cubicBezTo>
                      <a:cubicBezTo>
                        <a:pt x="85" y="233"/>
                        <a:pt x="52" y="158"/>
                        <a:pt x="81" y="100"/>
                      </a:cubicBezTo>
                      <a:cubicBezTo>
                        <a:pt x="110" y="42"/>
                        <a:pt x="172" y="47"/>
                        <a:pt x="226" y="47"/>
                      </a:cubicBezTo>
                      <a:lnTo>
                        <a:pt x="446" y="47"/>
                      </a:lnTo>
                      <a:lnTo>
                        <a:pt x="1095" y="47"/>
                      </a:lnTo>
                      <a:cubicBezTo>
                        <a:pt x="1125" y="47"/>
                        <a:pt x="1125" y="0"/>
                        <a:pt x="1095" y="0"/>
                      </a:cubicBezTo>
                      <a:lnTo>
                        <a:pt x="413" y="0"/>
                      </a:lnTo>
                      <a:lnTo>
                        <a:pt x="199" y="0"/>
                      </a:lnTo>
                      <a:cubicBezTo>
                        <a:pt x="184" y="0"/>
                        <a:pt x="168" y="0"/>
                        <a:pt x="153" y="1"/>
                      </a:cubicBezTo>
                      <a:cubicBezTo>
                        <a:pt x="92" y="7"/>
                        <a:pt x="44" y="52"/>
                        <a:pt x="28" y="109"/>
                      </a:cubicBezTo>
                      <a:cubicBezTo>
                        <a:pt x="0" y="207"/>
                        <a:pt x="83" y="291"/>
                        <a:pt x="177" y="291"/>
                      </a:cubicBezTo>
                      <a:lnTo>
                        <a:pt x="356" y="291"/>
                      </a:lnTo>
                      <a:lnTo>
                        <a:pt x="1088" y="291"/>
                      </a:lnTo>
                      <a:lnTo>
                        <a:pt x="1095" y="291"/>
                      </a:lnTo>
                      <a:cubicBezTo>
                        <a:pt x="1125" y="291"/>
                        <a:pt x="1125" y="246"/>
                        <a:pt x="1096" y="245"/>
                      </a:cubicBezTo>
                      <a:cubicBezTo>
                        <a:pt x="1096" y="245"/>
                        <a:pt x="1095" y="245"/>
                        <a:pt x="1094" y="245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" name="Freeform 11"/>
                <p:cNvSpPr>
                  <a:spLocks noEditPoints="1"/>
                </p:cNvSpPr>
                <p:nvPr/>
              </p:nvSpPr>
              <p:spPr bwMode="auto">
                <a:xfrm>
                  <a:off x="5538788" y="2884488"/>
                  <a:ext cx="868363" cy="150813"/>
                </a:xfrm>
                <a:custGeom>
                  <a:avLst/>
                  <a:gdLst>
                    <a:gd name="T0" fmla="*/ 54 w 979"/>
                    <a:gd name="T1" fmla="*/ 169 h 169"/>
                    <a:gd name="T2" fmla="*/ 952 w 979"/>
                    <a:gd name="T3" fmla="*/ 169 h 169"/>
                    <a:gd name="T4" fmla="*/ 952 w 979"/>
                    <a:gd name="T5" fmla="*/ 128 h 169"/>
                    <a:gd name="T6" fmla="*/ 54 w 979"/>
                    <a:gd name="T7" fmla="*/ 128 h 169"/>
                    <a:gd name="T8" fmla="*/ 54 w 979"/>
                    <a:gd name="T9" fmla="*/ 169 h 169"/>
                    <a:gd name="T10" fmla="*/ 26 w 979"/>
                    <a:gd name="T11" fmla="*/ 106 h 169"/>
                    <a:gd name="T12" fmla="*/ 924 w 979"/>
                    <a:gd name="T13" fmla="*/ 106 h 169"/>
                    <a:gd name="T14" fmla="*/ 924 w 979"/>
                    <a:gd name="T15" fmla="*/ 64 h 169"/>
                    <a:gd name="T16" fmla="*/ 26 w 979"/>
                    <a:gd name="T17" fmla="*/ 64 h 169"/>
                    <a:gd name="T18" fmla="*/ 26 w 979"/>
                    <a:gd name="T19" fmla="*/ 106 h 169"/>
                    <a:gd name="T20" fmla="*/ 54 w 979"/>
                    <a:gd name="T21" fmla="*/ 42 h 169"/>
                    <a:gd name="T22" fmla="*/ 952 w 979"/>
                    <a:gd name="T23" fmla="*/ 42 h 169"/>
                    <a:gd name="T24" fmla="*/ 952 w 979"/>
                    <a:gd name="T25" fmla="*/ 0 h 169"/>
                    <a:gd name="T26" fmla="*/ 54 w 979"/>
                    <a:gd name="T27" fmla="*/ 0 h 169"/>
                    <a:gd name="T28" fmla="*/ 54 w 979"/>
                    <a:gd name="T29" fmla="*/ 42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79" h="169">
                      <a:moveTo>
                        <a:pt x="54" y="169"/>
                      </a:moveTo>
                      <a:lnTo>
                        <a:pt x="952" y="169"/>
                      </a:lnTo>
                      <a:cubicBezTo>
                        <a:pt x="979" y="169"/>
                        <a:pt x="979" y="128"/>
                        <a:pt x="952" y="128"/>
                      </a:cubicBezTo>
                      <a:lnTo>
                        <a:pt x="54" y="128"/>
                      </a:lnTo>
                      <a:cubicBezTo>
                        <a:pt x="27" y="128"/>
                        <a:pt x="27" y="169"/>
                        <a:pt x="54" y="169"/>
                      </a:cubicBezTo>
                      <a:close/>
                      <a:moveTo>
                        <a:pt x="26" y="106"/>
                      </a:moveTo>
                      <a:lnTo>
                        <a:pt x="924" y="106"/>
                      </a:lnTo>
                      <a:cubicBezTo>
                        <a:pt x="951" y="106"/>
                        <a:pt x="951" y="64"/>
                        <a:pt x="924" y="64"/>
                      </a:cubicBezTo>
                      <a:lnTo>
                        <a:pt x="26" y="64"/>
                      </a:lnTo>
                      <a:cubicBezTo>
                        <a:pt x="0" y="64"/>
                        <a:pt x="0" y="106"/>
                        <a:pt x="26" y="106"/>
                      </a:cubicBezTo>
                      <a:close/>
                      <a:moveTo>
                        <a:pt x="54" y="42"/>
                      </a:moveTo>
                      <a:lnTo>
                        <a:pt x="952" y="42"/>
                      </a:lnTo>
                      <a:cubicBezTo>
                        <a:pt x="979" y="42"/>
                        <a:pt x="979" y="0"/>
                        <a:pt x="952" y="0"/>
                      </a:cubicBezTo>
                      <a:lnTo>
                        <a:pt x="54" y="0"/>
                      </a:lnTo>
                      <a:cubicBezTo>
                        <a:pt x="27" y="0"/>
                        <a:pt x="27" y="42"/>
                        <a:pt x="54" y="42"/>
                      </a:cubicBezTo>
                      <a:close/>
                    </a:path>
                  </a:pathLst>
                </a:custGeom>
                <a:solidFill>
                  <a:srgbClr val="E1E3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18"/>
                <p:cNvSpPr>
                  <a:spLocks/>
                </p:cNvSpPr>
                <p:nvPr/>
              </p:nvSpPr>
              <p:spPr bwMode="auto">
                <a:xfrm>
                  <a:off x="6234113" y="2884488"/>
                  <a:ext cx="87313" cy="82550"/>
                </a:xfrm>
                <a:custGeom>
                  <a:avLst/>
                  <a:gdLst>
                    <a:gd name="T0" fmla="*/ 0 w 99"/>
                    <a:gd name="T1" fmla="*/ 0 h 93"/>
                    <a:gd name="T2" fmla="*/ 99 w 99"/>
                    <a:gd name="T3" fmla="*/ 0 h 93"/>
                    <a:gd name="T4" fmla="*/ 99 w 99"/>
                    <a:gd name="T5" fmla="*/ 93 h 93"/>
                    <a:gd name="T6" fmla="*/ 52 w 99"/>
                    <a:gd name="T7" fmla="*/ 75 h 93"/>
                    <a:gd name="T8" fmla="*/ 0 w 99"/>
                    <a:gd name="T9" fmla="*/ 93 h 93"/>
                    <a:gd name="T10" fmla="*/ 0 w 99"/>
                    <a:gd name="T11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" h="93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93"/>
                      </a:lnTo>
                      <a:lnTo>
                        <a:pt x="52" y="75"/>
                      </a:lnTo>
                      <a:lnTo>
                        <a:pt x="0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D7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111" name="组合 4110"/>
          <p:cNvGrpSpPr/>
          <p:nvPr/>
        </p:nvGrpSpPr>
        <p:grpSpPr>
          <a:xfrm>
            <a:off x="10850909" y="6165304"/>
            <a:ext cx="939800" cy="368300"/>
            <a:chOff x="8618538" y="979488"/>
            <a:chExt cx="939800" cy="368300"/>
          </a:xfrm>
        </p:grpSpPr>
        <p:sp>
          <p:nvSpPr>
            <p:cNvPr id="4109" name="Freeform 22"/>
            <p:cNvSpPr>
              <a:spLocks/>
            </p:cNvSpPr>
            <p:nvPr/>
          </p:nvSpPr>
          <p:spPr bwMode="auto">
            <a:xfrm>
              <a:off x="9380538" y="979488"/>
              <a:ext cx="177800" cy="368300"/>
            </a:xfrm>
            <a:custGeom>
              <a:avLst/>
              <a:gdLst>
                <a:gd name="T0" fmla="*/ 9 w 265"/>
                <a:gd name="T1" fmla="*/ 2 h 543"/>
                <a:gd name="T2" fmla="*/ 9 w 265"/>
                <a:gd name="T3" fmla="*/ 2 h 543"/>
                <a:gd name="T4" fmla="*/ 29 w 265"/>
                <a:gd name="T5" fmla="*/ 6 h 543"/>
                <a:gd name="T6" fmla="*/ 263 w 265"/>
                <a:gd name="T7" fmla="*/ 266 h 543"/>
                <a:gd name="T8" fmla="*/ 265 w 265"/>
                <a:gd name="T9" fmla="*/ 271 h 543"/>
                <a:gd name="T10" fmla="*/ 265 w 265"/>
                <a:gd name="T11" fmla="*/ 271 h 543"/>
                <a:gd name="T12" fmla="*/ 263 w 265"/>
                <a:gd name="T13" fmla="*/ 276 h 543"/>
                <a:gd name="T14" fmla="*/ 29 w 265"/>
                <a:gd name="T15" fmla="*/ 537 h 543"/>
                <a:gd name="T16" fmla="*/ 9 w 265"/>
                <a:gd name="T17" fmla="*/ 540 h 543"/>
                <a:gd name="T18" fmla="*/ 9 w 265"/>
                <a:gd name="T19" fmla="*/ 540 h 543"/>
                <a:gd name="T20" fmla="*/ 4 w 265"/>
                <a:gd name="T21" fmla="*/ 528 h 543"/>
                <a:gd name="T22" fmla="*/ 234 w 265"/>
                <a:gd name="T23" fmla="*/ 271 h 543"/>
                <a:gd name="T24" fmla="*/ 4 w 265"/>
                <a:gd name="T25" fmla="*/ 15 h 543"/>
                <a:gd name="T26" fmla="*/ 9 w 265"/>
                <a:gd name="T27" fmla="*/ 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5" h="543">
                  <a:moveTo>
                    <a:pt x="9" y="2"/>
                  </a:moveTo>
                  <a:lnTo>
                    <a:pt x="9" y="2"/>
                  </a:lnTo>
                  <a:cubicBezTo>
                    <a:pt x="16" y="0"/>
                    <a:pt x="25" y="1"/>
                    <a:pt x="29" y="6"/>
                  </a:cubicBezTo>
                  <a:lnTo>
                    <a:pt x="263" y="266"/>
                  </a:lnTo>
                  <a:cubicBezTo>
                    <a:pt x="264" y="268"/>
                    <a:pt x="265" y="270"/>
                    <a:pt x="265" y="271"/>
                  </a:cubicBezTo>
                  <a:lnTo>
                    <a:pt x="265" y="271"/>
                  </a:lnTo>
                  <a:cubicBezTo>
                    <a:pt x="265" y="273"/>
                    <a:pt x="264" y="275"/>
                    <a:pt x="263" y="276"/>
                  </a:cubicBezTo>
                  <a:lnTo>
                    <a:pt x="29" y="537"/>
                  </a:lnTo>
                  <a:cubicBezTo>
                    <a:pt x="25" y="541"/>
                    <a:pt x="16" y="543"/>
                    <a:pt x="9" y="540"/>
                  </a:cubicBezTo>
                  <a:lnTo>
                    <a:pt x="9" y="540"/>
                  </a:lnTo>
                  <a:cubicBezTo>
                    <a:pt x="2" y="538"/>
                    <a:pt x="0" y="532"/>
                    <a:pt x="4" y="528"/>
                  </a:cubicBezTo>
                  <a:lnTo>
                    <a:pt x="234" y="271"/>
                  </a:lnTo>
                  <a:lnTo>
                    <a:pt x="4" y="15"/>
                  </a:lnTo>
                  <a:cubicBezTo>
                    <a:pt x="0" y="10"/>
                    <a:pt x="2" y="5"/>
                    <a:pt x="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0" name="Freeform 23"/>
            <p:cNvSpPr>
              <a:spLocks noEditPoints="1"/>
            </p:cNvSpPr>
            <p:nvPr/>
          </p:nvSpPr>
          <p:spPr bwMode="auto">
            <a:xfrm>
              <a:off x="8618538" y="1139826"/>
              <a:ext cx="769938" cy="66675"/>
            </a:xfrm>
            <a:custGeom>
              <a:avLst/>
              <a:gdLst>
                <a:gd name="T0" fmla="*/ 50 w 1145"/>
                <a:gd name="T1" fmla="*/ 0 h 100"/>
                <a:gd name="T2" fmla="*/ 101 w 1145"/>
                <a:gd name="T3" fmla="*/ 50 h 100"/>
                <a:gd name="T4" fmla="*/ 50 w 1145"/>
                <a:gd name="T5" fmla="*/ 100 h 100"/>
                <a:gd name="T6" fmla="*/ 0 w 1145"/>
                <a:gd name="T7" fmla="*/ 50 h 100"/>
                <a:gd name="T8" fmla="*/ 50 w 1145"/>
                <a:gd name="T9" fmla="*/ 0 h 100"/>
                <a:gd name="T10" fmla="*/ 244 w 1145"/>
                <a:gd name="T11" fmla="*/ 0 h 100"/>
                <a:gd name="T12" fmla="*/ 294 w 1145"/>
                <a:gd name="T13" fmla="*/ 50 h 100"/>
                <a:gd name="T14" fmla="*/ 244 w 1145"/>
                <a:gd name="T15" fmla="*/ 100 h 100"/>
                <a:gd name="T16" fmla="*/ 193 w 1145"/>
                <a:gd name="T17" fmla="*/ 50 h 100"/>
                <a:gd name="T18" fmla="*/ 244 w 1145"/>
                <a:gd name="T19" fmla="*/ 0 h 100"/>
                <a:gd name="T20" fmla="*/ 437 w 1145"/>
                <a:gd name="T21" fmla="*/ 0 h 100"/>
                <a:gd name="T22" fmla="*/ 487 w 1145"/>
                <a:gd name="T23" fmla="*/ 50 h 100"/>
                <a:gd name="T24" fmla="*/ 437 w 1145"/>
                <a:gd name="T25" fmla="*/ 100 h 100"/>
                <a:gd name="T26" fmla="*/ 387 w 1145"/>
                <a:gd name="T27" fmla="*/ 50 h 100"/>
                <a:gd name="T28" fmla="*/ 437 w 1145"/>
                <a:gd name="T29" fmla="*/ 0 h 100"/>
                <a:gd name="T30" fmla="*/ 1095 w 1145"/>
                <a:gd name="T31" fmla="*/ 0 h 100"/>
                <a:gd name="T32" fmla="*/ 1145 w 1145"/>
                <a:gd name="T33" fmla="*/ 50 h 100"/>
                <a:gd name="T34" fmla="*/ 1095 w 1145"/>
                <a:gd name="T35" fmla="*/ 100 h 100"/>
                <a:gd name="T36" fmla="*/ 1044 w 1145"/>
                <a:gd name="T37" fmla="*/ 50 h 100"/>
                <a:gd name="T38" fmla="*/ 1095 w 1145"/>
                <a:gd name="T39" fmla="*/ 0 h 100"/>
                <a:gd name="T40" fmla="*/ 902 w 1145"/>
                <a:gd name="T41" fmla="*/ 0 h 100"/>
                <a:gd name="T42" fmla="*/ 952 w 1145"/>
                <a:gd name="T43" fmla="*/ 50 h 100"/>
                <a:gd name="T44" fmla="*/ 902 w 1145"/>
                <a:gd name="T45" fmla="*/ 100 h 100"/>
                <a:gd name="T46" fmla="*/ 851 w 1145"/>
                <a:gd name="T47" fmla="*/ 50 h 100"/>
                <a:gd name="T48" fmla="*/ 902 w 1145"/>
                <a:gd name="T49" fmla="*/ 0 h 100"/>
                <a:gd name="T50" fmla="*/ 708 w 1145"/>
                <a:gd name="T51" fmla="*/ 0 h 100"/>
                <a:gd name="T52" fmla="*/ 759 w 1145"/>
                <a:gd name="T53" fmla="*/ 50 h 100"/>
                <a:gd name="T54" fmla="*/ 708 w 1145"/>
                <a:gd name="T55" fmla="*/ 100 h 100"/>
                <a:gd name="T56" fmla="*/ 658 w 1145"/>
                <a:gd name="T57" fmla="*/ 50 h 100"/>
                <a:gd name="T58" fmla="*/ 708 w 1145"/>
                <a:gd name="T5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5" h="100">
                  <a:moveTo>
                    <a:pt x="50" y="0"/>
                  </a:moveTo>
                  <a:cubicBezTo>
                    <a:pt x="78" y="0"/>
                    <a:pt x="101" y="22"/>
                    <a:pt x="101" y="50"/>
                  </a:cubicBezTo>
                  <a:cubicBezTo>
                    <a:pt x="101" y="78"/>
                    <a:pt x="78" y="100"/>
                    <a:pt x="50" y="100"/>
                  </a:cubicBezTo>
                  <a:cubicBezTo>
                    <a:pt x="23" y="100"/>
                    <a:pt x="0" y="78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lose/>
                  <a:moveTo>
                    <a:pt x="244" y="0"/>
                  </a:moveTo>
                  <a:cubicBezTo>
                    <a:pt x="271" y="0"/>
                    <a:pt x="294" y="22"/>
                    <a:pt x="294" y="50"/>
                  </a:cubicBezTo>
                  <a:cubicBezTo>
                    <a:pt x="294" y="78"/>
                    <a:pt x="271" y="100"/>
                    <a:pt x="244" y="100"/>
                  </a:cubicBezTo>
                  <a:cubicBezTo>
                    <a:pt x="216" y="100"/>
                    <a:pt x="193" y="78"/>
                    <a:pt x="193" y="50"/>
                  </a:cubicBezTo>
                  <a:cubicBezTo>
                    <a:pt x="193" y="22"/>
                    <a:pt x="216" y="0"/>
                    <a:pt x="244" y="0"/>
                  </a:cubicBezTo>
                  <a:close/>
                  <a:moveTo>
                    <a:pt x="437" y="0"/>
                  </a:moveTo>
                  <a:cubicBezTo>
                    <a:pt x="465" y="0"/>
                    <a:pt x="487" y="22"/>
                    <a:pt x="487" y="50"/>
                  </a:cubicBezTo>
                  <a:cubicBezTo>
                    <a:pt x="487" y="78"/>
                    <a:pt x="465" y="100"/>
                    <a:pt x="437" y="100"/>
                  </a:cubicBezTo>
                  <a:cubicBezTo>
                    <a:pt x="409" y="100"/>
                    <a:pt x="387" y="78"/>
                    <a:pt x="387" y="50"/>
                  </a:cubicBezTo>
                  <a:cubicBezTo>
                    <a:pt x="387" y="22"/>
                    <a:pt x="409" y="0"/>
                    <a:pt x="437" y="0"/>
                  </a:cubicBezTo>
                  <a:close/>
                  <a:moveTo>
                    <a:pt x="1095" y="0"/>
                  </a:moveTo>
                  <a:cubicBezTo>
                    <a:pt x="1123" y="0"/>
                    <a:pt x="1145" y="22"/>
                    <a:pt x="1145" y="50"/>
                  </a:cubicBezTo>
                  <a:cubicBezTo>
                    <a:pt x="1145" y="78"/>
                    <a:pt x="1123" y="100"/>
                    <a:pt x="1095" y="100"/>
                  </a:cubicBezTo>
                  <a:cubicBezTo>
                    <a:pt x="1067" y="100"/>
                    <a:pt x="1044" y="78"/>
                    <a:pt x="1044" y="50"/>
                  </a:cubicBezTo>
                  <a:cubicBezTo>
                    <a:pt x="1044" y="22"/>
                    <a:pt x="1067" y="0"/>
                    <a:pt x="1095" y="0"/>
                  </a:cubicBezTo>
                  <a:close/>
                  <a:moveTo>
                    <a:pt x="902" y="0"/>
                  </a:moveTo>
                  <a:cubicBezTo>
                    <a:pt x="929" y="0"/>
                    <a:pt x="952" y="22"/>
                    <a:pt x="952" y="50"/>
                  </a:cubicBezTo>
                  <a:cubicBezTo>
                    <a:pt x="952" y="78"/>
                    <a:pt x="929" y="100"/>
                    <a:pt x="902" y="100"/>
                  </a:cubicBezTo>
                  <a:cubicBezTo>
                    <a:pt x="874" y="100"/>
                    <a:pt x="851" y="78"/>
                    <a:pt x="851" y="50"/>
                  </a:cubicBezTo>
                  <a:cubicBezTo>
                    <a:pt x="851" y="22"/>
                    <a:pt x="874" y="0"/>
                    <a:pt x="902" y="0"/>
                  </a:cubicBezTo>
                  <a:close/>
                  <a:moveTo>
                    <a:pt x="708" y="0"/>
                  </a:moveTo>
                  <a:cubicBezTo>
                    <a:pt x="736" y="0"/>
                    <a:pt x="759" y="22"/>
                    <a:pt x="759" y="50"/>
                  </a:cubicBezTo>
                  <a:cubicBezTo>
                    <a:pt x="759" y="78"/>
                    <a:pt x="736" y="100"/>
                    <a:pt x="708" y="100"/>
                  </a:cubicBezTo>
                  <a:cubicBezTo>
                    <a:pt x="680" y="100"/>
                    <a:pt x="658" y="78"/>
                    <a:pt x="658" y="50"/>
                  </a:cubicBezTo>
                  <a:cubicBezTo>
                    <a:pt x="658" y="22"/>
                    <a:pt x="680" y="0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The Sound of Silenc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9083" y="-747464"/>
            <a:ext cx="609600" cy="6096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3651136" y="5156199"/>
            <a:ext cx="4428059" cy="513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>
              <a:buFontTx/>
            </a:pPr>
            <a:r>
              <a:rPr lang="zh-CN" altLang="en-US" sz="2800" b="1" kern="0" dirty="0">
                <a:solidFill>
                  <a:srgbClr val="F8F8F8"/>
                </a:solidFill>
              </a:rPr>
              <a:t>分享人：赵博</a:t>
            </a:r>
            <a:endParaRPr lang="en-US" altLang="zh-CN" sz="2800" b="1" kern="0" dirty="0">
              <a:solidFill>
                <a:srgbClr val="F8F8F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8849">
        <p14:flash/>
      </p:transition>
    </mc:Choice>
    <mc:Fallback xmlns="">
      <p:transition spd="slow" advTm="18849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006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2387" y="258692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2.2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数据类型</a:t>
            </a:r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2474" y="1052736"/>
            <a:ext cx="115709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6.数组：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["a", "b", "c"]}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7.内嵌文档：文档可以嵌套其他文档，被嵌套的文档可以认为是父文档的值。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{"foo" : "bar"}}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8.对象ID：对象ID是一个12字节的ID，文档的唯一标识。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ObjectId()}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9.二进制数据：如果想把非UTF-8的字符串保存的数据库中，可以选用该方式。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10.代码片段；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11.正则表达式：查询时，可以使用正则表达式作为限定条件，语法和JavaScript的正则表达式相同。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/foobar/i}</a:t>
            </a:r>
          </a:p>
        </p:txBody>
      </p:sp>
    </p:spTree>
    <p:extLst>
      <p:ext uri="{BB962C8B-B14F-4D97-AF65-F5344CB8AC3E}">
        <p14:creationId xmlns:p14="http://schemas.microsoft.com/office/powerpoint/2010/main" val="305452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833">
        <p14:prism/>
      </p:transition>
    </mc:Choice>
    <mc:Fallback xmlns="">
      <p:transition spd="slow" advTm="583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5888" y="1814513"/>
            <a:ext cx="7072312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10000"/>
                  <a:lumOff val="90000"/>
                </a:schemeClr>
              </a:gs>
              <a:gs pos="100000">
                <a:srgbClr val="F8F8F8"/>
              </a:gs>
            </a:gsLst>
            <a:lin ang="162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7463" y="1612900"/>
            <a:ext cx="2422525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7463" y="1612900"/>
            <a:ext cx="2238375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8763" y="4718050"/>
            <a:ext cx="579437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50388" y="5043488"/>
            <a:ext cx="198437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7339" y="1778197"/>
            <a:ext cx="69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F8F8F8"/>
                </a:solidFill>
                <a:latin typeface="微软雅黑"/>
                <a:ea typeface="微软雅黑"/>
              </a:rPr>
              <a:t>3</a:t>
            </a:r>
            <a:endParaRPr lang="zh-CN" altLang="en-US" sz="8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9553" y="2178307"/>
            <a:ext cx="4038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A30"/>
                </a:solidFill>
                <a:latin typeface="微软雅黑"/>
                <a:ea typeface="微软雅黑"/>
              </a:rPr>
              <a:t>增删改查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8005" y="2493564"/>
            <a:ext cx="6651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zh-CN" altLang="zh-CN" sz="2300" dirty="0">
                <a:solidFill>
                  <a:srgbClr val="FFFFFF"/>
                </a:solidFill>
              </a:rPr>
              <a:t>Part</a:t>
            </a:r>
            <a:endParaRPr lang="zh-CN" altLang="zh-CN" dirty="0">
              <a:solidFill>
                <a:srgbClr val="FEAE0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6735" y="3429000"/>
            <a:ext cx="531795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B2A30"/>
                </a:solidFill>
                <a:latin typeface="微软雅黑"/>
                <a:ea typeface="微软雅黑"/>
              </a:rPr>
              <a:t>MongoDB</a:t>
            </a:r>
            <a:r>
              <a:rPr lang="zh-CN" altLang="en-US" sz="2000" dirty="0">
                <a:solidFill>
                  <a:srgbClr val="2B2A30"/>
                </a:solidFill>
                <a:latin typeface="微软雅黑"/>
                <a:ea typeface="微软雅黑"/>
              </a:rPr>
              <a:t>用户必须掌握的命令。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0" y="6696074"/>
            <a:ext cx="12196800" cy="161926"/>
            <a:chOff x="6350" y="4365625"/>
            <a:chExt cx="15438439" cy="161926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70147"/>
      </p:ext>
    </p:extLst>
  </p:cSld>
  <p:clrMapOvr>
    <a:masterClrMapping/>
  </p:clrMapOvr>
  <p:transition spd="slow" advTm="6202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3.1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插入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74795" y="1052736"/>
            <a:ext cx="1114920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单条插入：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db.collection.insert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();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db.aoo.insert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aoo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"boo"});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批量插入：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db.collection.insertMany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();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db.inventory.insertMany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([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 item: "journal", qty: 25, tags: ["blank", "red"],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dim_cm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[ 14, 21 ], status : "A" 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 item: "notebook", qty: 50, tags: ["red", "blank"],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dim_cm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[ 14, 21 ] , status : "B" 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 item: "paper", qty: 100, tags: ["red", "blank", "plain"],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dim_cm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[ 14, 21 ] , status : "C"},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 item: "planner", qty: 75, tags: ["blank", "red"],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dim_cm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[ 22.85, 30 ] , status : "A"},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 item: "postcard", qty: 45, tags: ["blue"],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dim_cm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[ 10, 15.25 ] , status : "B"}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]);</a:t>
            </a: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属于必须字段，如果插入时不指定，则根据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new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ObejctId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自动创建</a:t>
            </a:r>
          </a:p>
        </p:txBody>
      </p:sp>
    </p:spTree>
    <p:extLst>
      <p:ext uri="{BB962C8B-B14F-4D97-AF65-F5344CB8AC3E}">
        <p14:creationId xmlns:p14="http://schemas.microsoft.com/office/powerpoint/2010/main" val="10287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3.2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查询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5813" y="1124744"/>
            <a:ext cx="1006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基本查询；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嵌套文档查询；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数组查询；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游标。</a:t>
            </a:r>
          </a:p>
        </p:txBody>
      </p:sp>
    </p:spTree>
    <p:extLst>
      <p:ext uri="{BB962C8B-B14F-4D97-AF65-F5344CB8AC3E}">
        <p14:creationId xmlns:p14="http://schemas.microsoft.com/office/powerpoint/2010/main" val="25965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3.2.1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基本查询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5813" y="1124744"/>
            <a:ext cx="100658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全量查询：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();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();</a:t>
            </a: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条件查询：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条件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);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({item: “paper"})</a:t>
            </a: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3.In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({item: {$in : ["paper", "notebook"]}})</a:t>
            </a: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4.and 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({$or : [{item : "paper", status: "C"}, {qty : {$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50}}]})</a:t>
            </a: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5.and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or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共用：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({item : /^p/, $or : [{qty : {$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50}},{status : "A"}]})</a:t>
            </a: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设定每次显示行数：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DBQuery.shellBatchSize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10</a:t>
            </a:r>
            <a:endParaRPr lang="zh-CN" altLang="en-US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8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3.2.2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嵌套文档查询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57821" y="1389757"/>
            <a:ext cx="7848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根据嵌套文档精确查询：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({size : {h : 14, w : 21,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uom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"cm"}})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注意：根据嵌套文档查询必须是精确匹配嵌套文档，包括元素的顺序和个数。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根据嵌套文档内的字段查询：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”.”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表示进入文档内部的意思。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size.uom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 : "cm"})</a:t>
            </a:r>
          </a:p>
        </p:txBody>
      </p:sp>
    </p:spTree>
    <p:extLst>
      <p:ext uri="{BB962C8B-B14F-4D97-AF65-F5344CB8AC3E}">
        <p14:creationId xmlns:p14="http://schemas.microsoft.com/office/powerpoint/2010/main" val="38461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3.2.3.1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数组基本查询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5813" y="1124744"/>
            <a:ext cx="103691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根据数组精确查询：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({tags : ["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blank","red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"]})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注意：根据数组的值精确查询必须是精确匹配，包括元素的顺序和个数。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非精确查询，同时包含给定的元素，不需要个数、次序相同。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({tags : {$all : ["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blank","red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"]}})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配合操作器查询数组：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dim_cm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{$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15}})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文档的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dim_cm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数组中至少包含一个大于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或小于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的元素的文档，不需要某个元素同时满足大于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并且小于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dim_cm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{$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15, 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25}})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5.dim_cm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数组中至少包含一个大于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并且小于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的元素的文档，该元素必须同时满足大于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且小于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dim_cm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 : {$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elemMatch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{$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15 , 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:10}}})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根据数组的下标锁定元素并且做筛选。下标从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开始。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({"dim_cm.1" {$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25}})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根据数组的长度筛选文档：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({"tags" : {$size : 3}})</a:t>
            </a:r>
          </a:p>
        </p:txBody>
      </p:sp>
    </p:spTree>
    <p:extLst>
      <p:ext uri="{BB962C8B-B14F-4D97-AF65-F5344CB8AC3E}">
        <p14:creationId xmlns:p14="http://schemas.microsoft.com/office/powerpoint/2010/main" val="3641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310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3.2.3.2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数组内嵌文档查询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5813" y="1124744"/>
            <a:ext cx="103691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数据准备：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db.inventory.insertMany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 [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"journal",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[ { warehouse: "A", qty: 5 }, { warehouse: "C", qty: 15 } ] 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"notebook",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[ { warehouse: "C", qty: 5 } ] 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"paper",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[ { warehouse: "A", qty: 60 }, { warehouse: "B", qty: 15 } ] 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"planner",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[ { warehouse: "A", qty: 40 }, { warehouse: "B", qty: 5 } ] 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"postcard",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[ { warehouse: "B", qty: 15 }, { warehouse: "C", qty: 35 } ] 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"postcard",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[ { qty:5 ,warehouse: "A" }, { warehouse: "C", qty: 35 } ]}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202957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310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3.2.3.3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数组内嵌文档查询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5813" y="1124744"/>
            <a:ext cx="103691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精确匹配：匹配元素和顺序。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 : {warehouse : 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A",qty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5}})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文档内数据的内嵌文档的某个元素满足指定的条件。文档和文档内元素用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"."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连接。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instock.qty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 : {$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lte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20}})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数组的内嵌文档至少有一个文档同时满足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qty=5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并且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warehouse=A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。不需要精确匹配。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 { 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": { 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elemMatch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{ qty: 5, warehouse: "A" } } })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数组的内嵌文档至少有一个文档的某个元素同时满足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10&lt;qty&lt;=20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 { 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": { 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elemMatch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{ qty: { 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10, 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lte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20 } } } } )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数组的内嵌文档至少有一个文档的某个元素满足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qty&gt;10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qty&lt;=20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 {"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instock.qty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 : {$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10, 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lte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20}})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数组至少有一个内嵌文档包含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qty=5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，并且至少有一个内嵌文档（不必是符合前一个条件的文档）包含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warehouse=A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 {"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instock.qty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": 5, 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instock.warehouse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": "A"} )</a:t>
            </a:r>
          </a:p>
        </p:txBody>
      </p:sp>
    </p:spTree>
    <p:extLst>
      <p:ext uri="{BB962C8B-B14F-4D97-AF65-F5344CB8AC3E}">
        <p14:creationId xmlns:p14="http://schemas.microsoft.com/office/powerpoint/2010/main" val="25292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3.2.4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游标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84914" y="908720"/>
            <a:ext cx="103691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数据库使用游标返回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find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的执行结果。客户端对游标的实现通常能够对最终结果进行有效的控制。可以限制结果的数量，略过部分结果，根据任意键按任意顺序的组合对结果进行各种排序，或者执行其他的一些强大的操作。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数据准备：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db.aoo.deleteMany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({});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 (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var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0;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&lt; 100;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++) {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db.aoo.insert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({x :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});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使用游标：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var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cursor =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db.aoo.find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();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游标自带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next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while(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cursor.hasNext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()) {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print(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cursor.next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().x);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JavaScript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foreach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cursor.forEach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(function(x) {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print(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x.x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});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使用游标排序：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db.aoo.find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().sort({"x" : -1}).skip(10).limit(3)</a:t>
            </a:r>
          </a:p>
        </p:txBody>
      </p:sp>
    </p:spTree>
    <p:extLst>
      <p:ext uri="{BB962C8B-B14F-4D97-AF65-F5344CB8AC3E}">
        <p14:creationId xmlns:p14="http://schemas.microsoft.com/office/powerpoint/2010/main" val="227106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690141" y="289242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8F8F8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99883" y="3447408"/>
            <a:ext cx="16165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F8F8F8"/>
                </a:solidFill>
                <a:latin typeface="+mn-ea"/>
                <a:ea typeface="+mn-ea"/>
              </a:rPr>
              <a:t>Contents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70671" y="2073342"/>
            <a:ext cx="2881314" cy="2808287"/>
            <a:chOff x="4719637" y="877888"/>
            <a:chExt cx="2881314" cy="2808287"/>
          </a:xfrm>
        </p:grpSpPr>
        <p:sp>
          <p:nvSpPr>
            <p:cNvPr id="63" name="Freeform 12"/>
            <p:cNvSpPr>
              <a:spLocks/>
            </p:cNvSpPr>
            <p:nvPr/>
          </p:nvSpPr>
          <p:spPr bwMode="auto">
            <a:xfrm>
              <a:off x="5902325" y="877888"/>
              <a:ext cx="1409700" cy="1343025"/>
            </a:xfrm>
            <a:custGeom>
              <a:avLst/>
              <a:gdLst>
                <a:gd name="T0" fmla="*/ 1176 w 1588"/>
                <a:gd name="T1" fmla="*/ 1262 h 1505"/>
                <a:gd name="T2" fmla="*/ 0 w 1588"/>
                <a:gd name="T3" fmla="*/ 236 h 1505"/>
                <a:gd name="T4" fmla="*/ 1460 w 1588"/>
                <a:gd name="T5" fmla="*/ 733 h 1505"/>
                <a:gd name="T6" fmla="*/ 1534 w 1588"/>
                <a:gd name="T7" fmla="*/ 1272 h 1505"/>
                <a:gd name="T8" fmla="*/ 1176 w 1588"/>
                <a:gd name="T9" fmla="*/ 1262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8" h="1505">
                  <a:moveTo>
                    <a:pt x="1176" y="1262"/>
                  </a:moveTo>
                  <a:cubicBezTo>
                    <a:pt x="1097" y="766"/>
                    <a:pt x="703" y="183"/>
                    <a:pt x="0" y="236"/>
                  </a:cubicBezTo>
                  <a:cubicBezTo>
                    <a:pt x="329" y="0"/>
                    <a:pt x="1129" y="138"/>
                    <a:pt x="1460" y="733"/>
                  </a:cubicBezTo>
                  <a:cubicBezTo>
                    <a:pt x="1573" y="912"/>
                    <a:pt x="1588" y="1123"/>
                    <a:pt x="1534" y="1272"/>
                  </a:cubicBezTo>
                  <a:cubicBezTo>
                    <a:pt x="1452" y="1501"/>
                    <a:pt x="1219" y="1505"/>
                    <a:pt x="1176" y="12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4719637" y="1079500"/>
              <a:ext cx="1335088" cy="1417638"/>
            </a:xfrm>
            <a:custGeom>
              <a:avLst/>
              <a:gdLst>
                <a:gd name="T0" fmla="*/ 1262 w 1505"/>
                <a:gd name="T1" fmla="*/ 412 h 1588"/>
                <a:gd name="T2" fmla="*/ 236 w 1505"/>
                <a:gd name="T3" fmla="*/ 1588 h 1588"/>
                <a:gd name="T4" fmla="*/ 733 w 1505"/>
                <a:gd name="T5" fmla="*/ 128 h 1588"/>
                <a:gd name="T6" fmla="*/ 1272 w 1505"/>
                <a:gd name="T7" fmla="*/ 54 h 1588"/>
                <a:gd name="T8" fmla="*/ 1262 w 1505"/>
                <a:gd name="T9" fmla="*/ 412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5" h="1588">
                  <a:moveTo>
                    <a:pt x="1262" y="412"/>
                  </a:moveTo>
                  <a:cubicBezTo>
                    <a:pt x="766" y="491"/>
                    <a:pt x="183" y="885"/>
                    <a:pt x="236" y="1588"/>
                  </a:cubicBezTo>
                  <a:cubicBezTo>
                    <a:pt x="0" y="1259"/>
                    <a:pt x="138" y="459"/>
                    <a:pt x="733" y="128"/>
                  </a:cubicBezTo>
                  <a:cubicBezTo>
                    <a:pt x="912" y="15"/>
                    <a:pt x="1123" y="0"/>
                    <a:pt x="1272" y="54"/>
                  </a:cubicBezTo>
                  <a:cubicBezTo>
                    <a:pt x="1501" y="136"/>
                    <a:pt x="1505" y="369"/>
                    <a:pt x="1262" y="4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4"/>
            <p:cNvSpPr>
              <a:spLocks/>
            </p:cNvSpPr>
            <p:nvPr/>
          </p:nvSpPr>
          <p:spPr bwMode="auto">
            <a:xfrm>
              <a:off x="4919663" y="2343150"/>
              <a:ext cx="1409700" cy="1343025"/>
            </a:xfrm>
            <a:custGeom>
              <a:avLst/>
              <a:gdLst>
                <a:gd name="T0" fmla="*/ 412 w 1588"/>
                <a:gd name="T1" fmla="*/ 244 h 1505"/>
                <a:gd name="T2" fmla="*/ 1588 w 1588"/>
                <a:gd name="T3" fmla="*/ 1269 h 1505"/>
                <a:gd name="T4" fmla="*/ 128 w 1588"/>
                <a:gd name="T5" fmla="*/ 772 h 1505"/>
                <a:gd name="T6" fmla="*/ 54 w 1588"/>
                <a:gd name="T7" fmla="*/ 233 h 1505"/>
                <a:gd name="T8" fmla="*/ 412 w 1588"/>
                <a:gd name="T9" fmla="*/ 244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8" h="1505">
                  <a:moveTo>
                    <a:pt x="412" y="244"/>
                  </a:moveTo>
                  <a:cubicBezTo>
                    <a:pt x="491" y="740"/>
                    <a:pt x="885" y="1322"/>
                    <a:pt x="1588" y="1269"/>
                  </a:cubicBezTo>
                  <a:cubicBezTo>
                    <a:pt x="1259" y="1505"/>
                    <a:pt x="459" y="1368"/>
                    <a:pt x="128" y="772"/>
                  </a:cubicBezTo>
                  <a:cubicBezTo>
                    <a:pt x="15" y="594"/>
                    <a:pt x="0" y="382"/>
                    <a:pt x="54" y="233"/>
                  </a:cubicBezTo>
                  <a:cubicBezTo>
                    <a:pt x="136" y="4"/>
                    <a:pt x="369" y="0"/>
                    <a:pt x="412" y="24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5"/>
            <p:cNvSpPr>
              <a:spLocks/>
            </p:cNvSpPr>
            <p:nvPr/>
          </p:nvSpPr>
          <p:spPr bwMode="auto">
            <a:xfrm>
              <a:off x="6161088" y="1781175"/>
              <a:ext cx="1439863" cy="1695450"/>
            </a:xfrm>
            <a:custGeom>
              <a:avLst/>
              <a:gdLst>
                <a:gd name="T0" fmla="*/ 255 w 1623"/>
                <a:gd name="T1" fmla="*/ 1512 h 1899"/>
                <a:gd name="T2" fmla="*/ 1336 w 1623"/>
                <a:gd name="T3" fmla="*/ 0 h 1899"/>
                <a:gd name="T4" fmla="*/ 788 w 1623"/>
                <a:gd name="T5" fmla="*/ 1781 h 1899"/>
                <a:gd name="T6" fmla="*/ 229 w 1623"/>
                <a:gd name="T7" fmla="*/ 1844 h 1899"/>
                <a:gd name="T8" fmla="*/ 255 w 1623"/>
                <a:gd name="T9" fmla="*/ 1512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3" h="1899">
                  <a:moveTo>
                    <a:pt x="255" y="1512"/>
                  </a:moveTo>
                  <a:cubicBezTo>
                    <a:pt x="907" y="1463"/>
                    <a:pt x="1414" y="716"/>
                    <a:pt x="1336" y="0"/>
                  </a:cubicBezTo>
                  <a:cubicBezTo>
                    <a:pt x="1623" y="573"/>
                    <a:pt x="1384" y="1450"/>
                    <a:pt x="788" y="1781"/>
                  </a:cubicBezTo>
                  <a:cubicBezTo>
                    <a:pt x="610" y="1894"/>
                    <a:pt x="378" y="1899"/>
                    <a:pt x="229" y="1844"/>
                  </a:cubicBezTo>
                  <a:cubicBezTo>
                    <a:pt x="0" y="1762"/>
                    <a:pt x="11" y="1555"/>
                    <a:pt x="255" y="15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65984" y="1646941"/>
            <a:ext cx="6015038" cy="547688"/>
            <a:chOff x="3798888" y="1339850"/>
            <a:chExt cx="6015038" cy="547688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798888" y="1339850"/>
              <a:ext cx="6015038" cy="547688"/>
            </a:xfrm>
            <a:custGeom>
              <a:avLst/>
              <a:gdLst>
                <a:gd name="T0" fmla="*/ 92 w 8268"/>
                <a:gd name="T1" fmla="*/ 0 h 733"/>
                <a:gd name="T2" fmla="*/ 8176 w 8268"/>
                <a:gd name="T3" fmla="*/ 0 h 733"/>
                <a:gd name="T4" fmla="*/ 8268 w 8268"/>
                <a:gd name="T5" fmla="*/ 92 h 733"/>
                <a:gd name="T6" fmla="*/ 8268 w 8268"/>
                <a:gd name="T7" fmla="*/ 640 h 733"/>
                <a:gd name="T8" fmla="*/ 8176 w 8268"/>
                <a:gd name="T9" fmla="*/ 733 h 733"/>
                <a:gd name="T10" fmla="*/ 92 w 8268"/>
                <a:gd name="T11" fmla="*/ 733 h 733"/>
                <a:gd name="T12" fmla="*/ 0 w 8268"/>
                <a:gd name="T13" fmla="*/ 640 h 733"/>
                <a:gd name="T14" fmla="*/ 0 w 8268"/>
                <a:gd name="T15" fmla="*/ 92 h 733"/>
                <a:gd name="T16" fmla="*/ 92 w 8268"/>
                <a:gd name="T1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68" h="733">
                  <a:moveTo>
                    <a:pt x="92" y="0"/>
                  </a:moveTo>
                  <a:lnTo>
                    <a:pt x="8176" y="0"/>
                  </a:lnTo>
                  <a:cubicBezTo>
                    <a:pt x="8226" y="0"/>
                    <a:pt x="8268" y="41"/>
                    <a:pt x="8268" y="92"/>
                  </a:cubicBezTo>
                  <a:lnTo>
                    <a:pt x="8268" y="640"/>
                  </a:lnTo>
                  <a:cubicBezTo>
                    <a:pt x="8268" y="691"/>
                    <a:pt x="8226" y="733"/>
                    <a:pt x="8176" y="733"/>
                  </a:cubicBezTo>
                  <a:lnTo>
                    <a:pt x="92" y="733"/>
                  </a:lnTo>
                  <a:cubicBezTo>
                    <a:pt x="41" y="733"/>
                    <a:pt x="0" y="691"/>
                    <a:pt x="0" y="640"/>
                  </a:cubicBezTo>
                  <a:lnTo>
                    <a:pt x="0" y="92"/>
                  </a:lnTo>
                  <a:cubicBezTo>
                    <a:pt x="0" y="41"/>
                    <a:pt x="4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8F8F8"/>
                </a:gs>
              </a:gsLst>
              <a:lin ang="16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263063" y="1339850"/>
              <a:ext cx="550863" cy="547688"/>
            </a:xfrm>
            <a:custGeom>
              <a:avLst/>
              <a:gdLst>
                <a:gd name="T0" fmla="*/ 300 w 757"/>
                <a:gd name="T1" fmla="*/ 0 h 733"/>
                <a:gd name="T2" fmla="*/ 665 w 757"/>
                <a:gd name="T3" fmla="*/ 0 h 733"/>
                <a:gd name="T4" fmla="*/ 757 w 757"/>
                <a:gd name="T5" fmla="*/ 92 h 733"/>
                <a:gd name="T6" fmla="*/ 757 w 757"/>
                <a:gd name="T7" fmla="*/ 640 h 733"/>
                <a:gd name="T8" fmla="*/ 665 w 757"/>
                <a:gd name="T9" fmla="*/ 733 h 733"/>
                <a:gd name="T10" fmla="*/ 0 w 757"/>
                <a:gd name="T11" fmla="*/ 733 h 733"/>
                <a:gd name="T12" fmla="*/ 300 w 757"/>
                <a:gd name="T13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7" h="733">
                  <a:moveTo>
                    <a:pt x="300" y="0"/>
                  </a:moveTo>
                  <a:lnTo>
                    <a:pt x="665" y="0"/>
                  </a:lnTo>
                  <a:cubicBezTo>
                    <a:pt x="715" y="0"/>
                    <a:pt x="757" y="41"/>
                    <a:pt x="757" y="92"/>
                  </a:cubicBezTo>
                  <a:lnTo>
                    <a:pt x="757" y="640"/>
                  </a:lnTo>
                  <a:cubicBezTo>
                    <a:pt x="757" y="691"/>
                    <a:pt x="715" y="733"/>
                    <a:pt x="665" y="733"/>
                  </a:cubicBezTo>
                  <a:lnTo>
                    <a:pt x="0" y="73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9550401" y="1422400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54895" y="2799408"/>
            <a:ext cx="6015038" cy="547688"/>
            <a:chOff x="3798888" y="2316034"/>
            <a:chExt cx="6015038" cy="547688"/>
          </a:xfrm>
        </p:grpSpPr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3798888" y="2316034"/>
              <a:ext cx="6015038" cy="547688"/>
            </a:xfrm>
            <a:custGeom>
              <a:avLst/>
              <a:gdLst>
                <a:gd name="T0" fmla="*/ 92 w 8268"/>
                <a:gd name="T1" fmla="*/ 0 h 733"/>
                <a:gd name="T2" fmla="*/ 8176 w 8268"/>
                <a:gd name="T3" fmla="*/ 0 h 733"/>
                <a:gd name="T4" fmla="*/ 8268 w 8268"/>
                <a:gd name="T5" fmla="*/ 92 h 733"/>
                <a:gd name="T6" fmla="*/ 8268 w 8268"/>
                <a:gd name="T7" fmla="*/ 640 h 733"/>
                <a:gd name="T8" fmla="*/ 8176 w 8268"/>
                <a:gd name="T9" fmla="*/ 733 h 733"/>
                <a:gd name="T10" fmla="*/ 92 w 8268"/>
                <a:gd name="T11" fmla="*/ 733 h 733"/>
                <a:gd name="T12" fmla="*/ 0 w 8268"/>
                <a:gd name="T13" fmla="*/ 640 h 733"/>
                <a:gd name="T14" fmla="*/ 0 w 8268"/>
                <a:gd name="T15" fmla="*/ 92 h 733"/>
                <a:gd name="T16" fmla="*/ 92 w 8268"/>
                <a:gd name="T1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68" h="733">
                  <a:moveTo>
                    <a:pt x="92" y="0"/>
                  </a:moveTo>
                  <a:lnTo>
                    <a:pt x="8176" y="0"/>
                  </a:lnTo>
                  <a:cubicBezTo>
                    <a:pt x="8226" y="0"/>
                    <a:pt x="8268" y="41"/>
                    <a:pt x="8268" y="92"/>
                  </a:cubicBezTo>
                  <a:lnTo>
                    <a:pt x="8268" y="640"/>
                  </a:lnTo>
                  <a:cubicBezTo>
                    <a:pt x="8268" y="691"/>
                    <a:pt x="8226" y="733"/>
                    <a:pt x="8176" y="733"/>
                  </a:cubicBezTo>
                  <a:lnTo>
                    <a:pt x="92" y="733"/>
                  </a:lnTo>
                  <a:cubicBezTo>
                    <a:pt x="41" y="733"/>
                    <a:pt x="0" y="691"/>
                    <a:pt x="0" y="640"/>
                  </a:cubicBezTo>
                  <a:lnTo>
                    <a:pt x="0" y="92"/>
                  </a:lnTo>
                  <a:cubicBezTo>
                    <a:pt x="0" y="41"/>
                    <a:pt x="4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8F8F8"/>
                </a:gs>
              </a:gsLst>
              <a:lin ang="16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9263063" y="2316034"/>
              <a:ext cx="550863" cy="547688"/>
            </a:xfrm>
            <a:custGeom>
              <a:avLst/>
              <a:gdLst>
                <a:gd name="T0" fmla="*/ 300 w 757"/>
                <a:gd name="T1" fmla="*/ 0 h 733"/>
                <a:gd name="T2" fmla="*/ 665 w 757"/>
                <a:gd name="T3" fmla="*/ 0 h 733"/>
                <a:gd name="T4" fmla="*/ 757 w 757"/>
                <a:gd name="T5" fmla="*/ 92 h 733"/>
                <a:gd name="T6" fmla="*/ 757 w 757"/>
                <a:gd name="T7" fmla="*/ 640 h 733"/>
                <a:gd name="T8" fmla="*/ 665 w 757"/>
                <a:gd name="T9" fmla="*/ 733 h 733"/>
                <a:gd name="T10" fmla="*/ 0 w 757"/>
                <a:gd name="T11" fmla="*/ 733 h 733"/>
                <a:gd name="T12" fmla="*/ 300 w 757"/>
                <a:gd name="T13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7" h="733">
                  <a:moveTo>
                    <a:pt x="300" y="0"/>
                  </a:moveTo>
                  <a:lnTo>
                    <a:pt x="665" y="0"/>
                  </a:lnTo>
                  <a:cubicBezTo>
                    <a:pt x="715" y="0"/>
                    <a:pt x="757" y="41"/>
                    <a:pt x="757" y="92"/>
                  </a:cubicBezTo>
                  <a:lnTo>
                    <a:pt x="757" y="640"/>
                  </a:lnTo>
                  <a:cubicBezTo>
                    <a:pt x="757" y="691"/>
                    <a:pt x="715" y="733"/>
                    <a:pt x="665" y="733"/>
                  </a:cubicBezTo>
                  <a:lnTo>
                    <a:pt x="0" y="73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9550401" y="2398584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47583" y="3867770"/>
            <a:ext cx="6015038" cy="547688"/>
            <a:chOff x="3798888" y="3304575"/>
            <a:chExt cx="6015038" cy="547688"/>
          </a:xfrm>
        </p:grpSpPr>
        <p:sp>
          <p:nvSpPr>
            <p:cNvPr id="73" name="Freeform 5"/>
            <p:cNvSpPr>
              <a:spLocks/>
            </p:cNvSpPr>
            <p:nvPr/>
          </p:nvSpPr>
          <p:spPr bwMode="auto">
            <a:xfrm>
              <a:off x="3798888" y="3304575"/>
              <a:ext cx="6015038" cy="547688"/>
            </a:xfrm>
            <a:custGeom>
              <a:avLst/>
              <a:gdLst>
                <a:gd name="T0" fmla="*/ 92 w 8268"/>
                <a:gd name="T1" fmla="*/ 0 h 733"/>
                <a:gd name="T2" fmla="*/ 8176 w 8268"/>
                <a:gd name="T3" fmla="*/ 0 h 733"/>
                <a:gd name="T4" fmla="*/ 8268 w 8268"/>
                <a:gd name="T5" fmla="*/ 92 h 733"/>
                <a:gd name="T6" fmla="*/ 8268 w 8268"/>
                <a:gd name="T7" fmla="*/ 640 h 733"/>
                <a:gd name="T8" fmla="*/ 8176 w 8268"/>
                <a:gd name="T9" fmla="*/ 733 h 733"/>
                <a:gd name="T10" fmla="*/ 92 w 8268"/>
                <a:gd name="T11" fmla="*/ 733 h 733"/>
                <a:gd name="T12" fmla="*/ 0 w 8268"/>
                <a:gd name="T13" fmla="*/ 640 h 733"/>
                <a:gd name="T14" fmla="*/ 0 w 8268"/>
                <a:gd name="T15" fmla="*/ 92 h 733"/>
                <a:gd name="T16" fmla="*/ 92 w 8268"/>
                <a:gd name="T1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68" h="733">
                  <a:moveTo>
                    <a:pt x="92" y="0"/>
                  </a:moveTo>
                  <a:lnTo>
                    <a:pt x="8176" y="0"/>
                  </a:lnTo>
                  <a:cubicBezTo>
                    <a:pt x="8226" y="0"/>
                    <a:pt x="8268" y="41"/>
                    <a:pt x="8268" y="92"/>
                  </a:cubicBezTo>
                  <a:lnTo>
                    <a:pt x="8268" y="640"/>
                  </a:lnTo>
                  <a:cubicBezTo>
                    <a:pt x="8268" y="691"/>
                    <a:pt x="8226" y="733"/>
                    <a:pt x="8176" y="733"/>
                  </a:cubicBezTo>
                  <a:lnTo>
                    <a:pt x="92" y="733"/>
                  </a:lnTo>
                  <a:cubicBezTo>
                    <a:pt x="41" y="733"/>
                    <a:pt x="0" y="691"/>
                    <a:pt x="0" y="640"/>
                  </a:cubicBezTo>
                  <a:lnTo>
                    <a:pt x="0" y="92"/>
                  </a:lnTo>
                  <a:cubicBezTo>
                    <a:pt x="0" y="41"/>
                    <a:pt x="4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8F8F8"/>
                </a:gs>
              </a:gsLst>
              <a:lin ang="16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9263063" y="3304575"/>
              <a:ext cx="550863" cy="547688"/>
            </a:xfrm>
            <a:custGeom>
              <a:avLst/>
              <a:gdLst>
                <a:gd name="T0" fmla="*/ 300 w 757"/>
                <a:gd name="T1" fmla="*/ 0 h 733"/>
                <a:gd name="T2" fmla="*/ 665 w 757"/>
                <a:gd name="T3" fmla="*/ 0 h 733"/>
                <a:gd name="T4" fmla="*/ 757 w 757"/>
                <a:gd name="T5" fmla="*/ 92 h 733"/>
                <a:gd name="T6" fmla="*/ 757 w 757"/>
                <a:gd name="T7" fmla="*/ 640 h 733"/>
                <a:gd name="T8" fmla="*/ 665 w 757"/>
                <a:gd name="T9" fmla="*/ 733 h 733"/>
                <a:gd name="T10" fmla="*/ 0 w 757"/>
                <a:gd name="T11" fmla="*/ 733 h 733"/>
                <a:gd name="T12" fmla="*/ 300 w 757"/>
                <a:gd name="T13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7" h="733">
                  <a:moveTo>
                    <a:pt x="300" y="0"/>
                  </a:moveTo>
                  <a:lnTo>
                    <a:pt x="665" y="0"/>
                  </a:lnTo>
                  <a:cubicBezTo>
                    <a:pt x="715" y="0"/>
                    <a:pt x="757" y="41"/>
                    <a:pt x="757" y="92"/>
                  </a:cubicBezTo>
                  <a:lnTo>
                    <a:pt x="757" y="640"/>
                  </a:lnTo>
                  <a:cubicBezTo>
                    <a:pt x="757" y="691"/>
                    <a:pt x="715" y="733"/>
                    <a:pt x="665" y="733"/>
                  </a:cubicBezTo>
                  <a:lnTo>
                    <a:pt x="0" y="73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9550401" y="3387125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65984" y="4875882"/>
            <a:ext cx="6015038" cy="547688"/>
            <a:chOff x="3798888" y="4280759"/>
            <a:chExt cx="6015038" cy="547688"/>
          </a:xfrm>
        </p:grpSpPr>
        <p:grpSp>
          <p:nvGrpSpPr>
            <p:cNvPr id="26" name="组合 25"/>
            <p:cNvGrpSpPr/>
            <p:nvPr/>
          </p:nvGrpSpPr>
          <p:grpSpPr>
            <a:xfrm>
              <a:off x="3798888" y="4280759"/>
              <a:ext cx="6015038" cy="547688"/>
              <a:chOff x="3798888" y="4280759"/>
              <a:chExt cx="6015038" cy="547688"/>
            </a:xfrm>
          </p:grpSpPr>
          <p:sp>
            <p:nvSpPr>
              <p:cNvPr id="80" name="Freeform 5"/>
              <p:cNvSpPr>
                <a:spLocks/>
              </p:cNvSpPr>
              <p:nvPr/>
            </p:nvSpPr>
            <p:spPr bwMode="auto">
              <a:xfrm>
                <a:off x="3798888" y="4280759"/>
                <a:ext cx="6015038" cy="547688"/>
              </a:xfrm>
              <a:custGeom>
                <a:avLst/>
                <a:gdLst>
                  <a:gd name="T0" fmla="*/ 92 w 8268"/>
                  <a:gd name="T1" fmla="*/ 0 h 733"/>
                  <a:gd name="T2" fmla="*/ 8176 w 8268"/>
                  <a:gd name="T3" fmla="*/ 0 h 733"/>
                  <a:gd name="T4" fmla="*/ 8268 w 8268"/>
                  <a:gd name="T5" fmla="*/ 92 h 733"/>
                  <a:gd name="T6" fmla="*/ 8268 w 8268"/>
                  <a:gd name="T7" fmla="*/ 640 h 733"/>
                  <a:gd name="T8" fmla="*/ 8176 w 8268"/>
                  <a:gd name="T9" fmla="*/ 733 h 733"/>
                  <a:gd name="T10" fmla="*/ 92 w 8268"/>
                  <a:gd name="T11" fmla="*/ 733 h 733"/>
                  <a:gd name="T12" fmla="*/ 0 w 8268"/>
                  <a:gd name="T13" fmla="*/ 640 h 733"/>
                  <a:gd name="T14" fmla="*/ 0 w 8268"/>
                  <a:gd name="T15" fmla="*/ 92 h 733"/>
                  <a:gd name="T16" fmla="*/ 92 w 8268"/>
                  <a:gd name="T17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68" h="733">
                    <a:moveTo>
                      <a:pt x="92" y="0"/>
                    </a:moveTo>
                    <a:lnTo>
                      <a:pt x="8176" y="0"/>
                    </a:lnTo>
                    <a:cubicBezTo>
                      <a:pt x="8226" y="0"/>
                      <a:pt x="8268" y="41"/>
                      <a:pt x="8268" y="92"/>
                    </a:cubicBezTo>
                    <a:lnTo>
                      <a:pt x="8268" y="640"/>
                    </a:lnTo>
                    <a:cubicBezTo>
                      <a:pt x="8268" y="691"/>
                      <a:pt x="8226" y="733"/>
                      <a:pt x="8176" y="733"/>
                    </a:cubicBezTo>
                    <a:lnTo>
                      <a:pt x="92" y="733"/>
                    </a:lnTo>
                    <a:cubicBezTo>
                      <a:pt x="41" y="733"/>
                      <a:pt x="0" y="691"/>
                      <a:pt x="0" y="640"/>
                    </a:cubicBezTo>
                    <a:lnTo>
                      <a:pt x="0" y="92"/>
                    </a:lnTo>
                    <a:cubicBezTo>
                      <a:pt x="0" y="41"/>
                      <a:pt x="41" y="0"/>
                      <a:pt x="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8F8F8"/>
                  </a:gs>
                </a:gsLst>
                <a:lin ang="162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9263063" y="4280759"/>
                <a:ext cx="550863" cy="547688"/>
              </a:xfrm>
              <a:custGeom>
                <a:avLst/>
                <a:gdLst>
                  <a:gd name="T0" fmla="*/ 300 w 757"/>
                  <a:gd name="T1" fmla="*/ 0 h 733"/>
                  <a:gd name="T2" fmla="*/ 665 w 757"/>
                  <a:gd name="T3" fmla="*/ 0 h 733"/>
                  <a:gd name="T4" fmla="*/ 757 w 757"/>
                  <a:gd name="T5" fmla="*/ 92 h 733"/>
                  <a:gd name="T6" fmla="*/ 757 w 757"/>
                  <a:gd name="T7" fmla="*/ 640 h 733"/>
                  <a:gd name="T8" fmla="*/ 665 w 757"/>
                  <a:gd name="T9" fmla="*/ 733 h 733"/>
                  <a:gd name="T10" fmla="*/ 0 w 757"/>
                  <a:gd name="T11" fmla="*/ 733 h 733"/>
                  <a:gd name="T12" fmla="*/ 300 w 757"/>
                  <a:gd name="T13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7" h="733">
                    <a:moveTo>
                      <a:pt x="300" y="0"/>
                    </a:moveTo>
                    <a:lnTo>
                      <a:pt x="665" y="0"/>
                    </a:lnTo>
                    <a:cubicBezTo>
                      <a:pt x="715" y="0"/>
                      <a:pt x="757" y="41"/>
                      <a:pt x="757" y="92"/>
                    </a:cubicBezTo>
                    <a:lnTo>
                      <a:pt x="757" y="640"/>
                    </a:lnTo>
                    <a:cubicBezTo>
                      <a:pt x="757" y="691"/>
                      <a:pt x="715" y="733"/>
                      <a:pt x="665" y="733"/>
                    </a:cubicBezTo>
                    <a:lnTo>
                      <a:pt x="0" y="733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rgbClr val="F19C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9550401" y="4363309"/>
              <a:ext cx="120650" cy="393700"/>
            </a:xfrm>
            <a:custGeom>
              <a:avLst/>
              <a:gdLst>
                <a:gd name="T0" fmla="*/ 6 w 166"/>
                <a:gd name="T1" fmla="*/ 2 h 529"/>
                <a:gd name="T2" fmla="*/ 6 w 166"/>
                <a:gd name="T3" fmla="*/ 2 h 529"/>
                <a:gd name="T4" fmla="*/ 18 w 166"/>
                <a:gd name="T5" fmla="*/ 5 h 529"/>
                <a:gd name="T6" fmla="*/ 165 w 166"/>
                <a:gd name="T7" fmla="*/ 259 h 529"/>
                <a:gd name="T8" fmla="*/ 166 w 166"/>
                <a:gd name="T9" fmla="*/ 264 h 529"/>
                <a:gd name="T10" fmla="*/ 166 w 166"/>
                <a:gd name="T11" fmla="*/ 264 h 529"/>
                <a:gd name="T12" fmla="*/ 165 w 166"/>
                <a:gd name="T13" fmla="*/ 269 h 529"/>
                <a:gd name="T14" fmla="*/ 18 w 166"/>
                <a:gd name="T15" fmla="*/ 523 h 529"/>
                <a:gd name="T16" fmla="*/ 6 w 166"/>
                <a:gd name="T17" fmla="*/ 526 h 529"/>
                <a:gd name="T18" fmla="*/ 6 w 166"/>
                <a:gd name="T19" fmla="*/ 526 h 529"/>
                <a:gd name="T20" fmla="*/ 3 w 166"/>
                <a:gd name="T21" fmla="*/ 514 h 529"/>
                <a:gd name="T22" fmla="*/ 147 w 166"/>
                <a:gd name="T23" fmla="*/ 264 h 529"/>
                <a:gd name="T24" fmla="*/ 3 w 166"/>
                <a:gd name="T25" fmla="*/ 14 h 529"/>
                <a:gd name="T26" fmla="*/ 6 w 166"/>
                <a:gd name="T27" fmla="*/ 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529">
                  <a:moveTo>
                    <a:pt x="6" y="2"/>
                  </a:moveTo>
                  <a:lnTo>
                    <a:pt x="6" y="2"/>
                  </a:lnTo>
                  <a:cubicBezTo>
                    <a:pt x="10" y="0"/>
                    <a:pt x="16" y="1"/>
                    <a:pt x="18" y="5"/>
                  </a:cubicBezTo>
                  <a:lnTo>
                    <a:pt x="165" y="259"/>
                  </a:lnTo>
                  <a:cubicBezTo>
                    <a:pt x="166" y="261"/>
                    <a:pt x="166" y="262"/>
                    <a:pt x="166" y="264"/>
                  </a:cubicBezTo>
                  <a:lnTo>
                    <a:pt x="166" y="264"/>
                  </a:lnTo>
                  <a:cubicBezTo>
                    <a:pt x="166" y="266"/>
                    <a:pt x="166" y="267"/>
                    <a:pt x="165" y="269"/>
                  </a:cubicBezTo>
                  <a:lnTo>
                    <a:pt x="18" y="523"/>
                  </a:lnTo>
                  <a:cubicBezTo>
                    <a:pt x="16" y="527"/>
                    <a:pt x="10" y="529"/>
                    <a:pt x="6" y="526"/>
                  </a:cubicBezTo>
                  <a:lnTo>
                    <a:pt x="6" y="526"/>
                  </a:lnTo>
                  <a:cubicBezTo>
                    <a:pt x="1" y="524"/>
                    <a:pt x="0" y="518"/>
                    <a:pt x="3" y="514"/>
                  </a:cubicBezTo>
                  <a:lnTo>
                    <a:pt x="147" y="264"/>
                  </a:lnTo>
                  <a:lnTo>
                    <a:pt x="3" y="14"/>
                  </a:lnTo>
                  <a:cubicBezTo>
                    <a:pt x="0" y="10"/>
                    <a:pt x="1" y="4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" name="Freeform 6"/>
          <p:cNvSpPr>
            <a:spLocks/>
          </p:cNvSpPr>
          <p:nvPr/>
        </p:nvSpPr>
        <p:spPr bwMode="auto">
          <a:xfrm>
            <a:off x="3940622" y="1556453"/>
            <a:ext cx="866775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650109" y="1556453"/>
            <a:ext cx="1073150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"/>
          <p:cNvSpPr>
            <a:spLocks/>
          </p:cNvSpPr>
          <p:nvPr/>
        </p:nvSpPr>
        <p:spPr bwMode="auto">
          <a:xfrm>
            <a:off x="4329533" y="2708920"/>
            <a:ext cx="866775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7"/>
          <p:cNvSpPr>
            <a:spLocks/>
          </p:cNvSpPr>
          <p:nvPr/>
        </p:nvSpPr>
        <p:spPr bwMode="auto">
          <a:xfrm>
            <a:off x="4039020" y="2708920"/>
            <a:ext cx="1073150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6"/>
          <p:cNvSpPr>
            <a:spLocks/>
          </p:cNvSpPr>
          <p:nvPr/>
        </p:nvSpPr>
        <p:spPr bwMode="auto">
          <a:xfrm>
            <a:off x="4322221" y="4026664"/>
            <a:ext cx="866775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7"/>
          <p:cNvSpPr>
            <a:spLocks/>
          </p:cNvSpPr>
          <p:nvPr/>
        </p:nvSpPr>
        <p:spPr bwMode="auto">
          <a:xfrm>
            <a:off x="4031708" y="3777282"/>
            <a:ext cx="1073150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6"/>
          <p:cNvSpPr>
            <a:spLocks/>
          </p:cNvSpPr>
          <p:nvPr/>
        </p:nvSpPr>
        <p:spPr bwMode="auto">
          <a:xfrm>
            <a:off x="3872414" y="4785394"/>
            <a:ext cx="866775" cy="90488"/>
          </a:xfrm>
          <a:custGeom>
            <a:avLst/>
            <a:gdLst>
              <a:gd name="T0" fmla="*/ 116 w 1190"/>
              <a:gd name="T1" fmla="*/ 121 h 121"/>
              <a:gd name="T2" fmla="*/ 1190 w 1190"/>
              <a:gd name="T3" fmla="*/ 121 h 121"/>
              <a:gd name="T4" fmla="*/ 1074 w 1190"/>
              <a:gd name="T5" fmla="*/ 0 h 121"/>
              <a:gd name="T6" fmla="*/ 0 w 1190"/>
              <a:gd name="T7" fmla="*/ 0 h 121"/>
              <a:gd name="T8" fmla="*/ 116 w 119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0" h="121">
                <a:moveTo>
                  <a:pt x="116" y="121"/>
                </a:moveTo>
                <a:cubicBezTo>
                  <a:pt x="474" y="121"/>
                  <a:pt x="832" y="121"/>
                  <a:pt x="1190" y="121"/>
                </a:cubicBezTo>
                <a:cubicBezTo>
                  <a:pt x="1158" y="70"/>
                  <a:pt x="1123" y="24"/>
                  <a:pt x="1074" y="0"/>
                </a:cubicBezTo>
                <a:lnTo>
                  <a:pt x="0" y="0"/>
                </a:lnTo>
                <a:lnTo>
                  <a:pt x="116" y="121"/>
                </a:lnTo>
                <a:close/>
              </a:path>
            </a:pathLst>
          </a:custGeom>
          <a:solidFill>
            <a:srgbClr val="925E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7"/>
          <p:cNvSpPr>
            <a:spLocks/>
          </p:cNvSpPr>
          <p:nvPr/>
        </p:nvSpPr>
        <p:spPr bwMode="auto">
          <a:xfrm>
            <a:off x="3650109" y="4785394"/>
            <a:ext cx="1073150" cy="731838"/>
          </a:xfrm>
          <a:custGeom>
            <a:avLst/>
            <a:gdLst>
              <a:gd name="T0" fmla="*/ 1474 w 1474"/>
              <a:gd name="T1" fmla="*/ 0 h 981"/>
              <a:gd name="T2" fmla="*/ 252 w 1474"/>
              <a:gd name="T3" fmla="*/ 0 h 981"/>
              <a:gd name="T4" fmla="*/ 4 w 1474"/>
              <a:gd name="T5" fmla="*/ 247 h 981"/>
              <a:gd name="T6" fmla="*/ 4 w 1474"/>
              <a:gd name="T7" fmla="*/ 730 h 981"/>
              <a:gd name="T8" fmla="*/ 311 w 1474"/>
              <a:gd name="T9" fmla="*/ 977 h 981"/>
              <a:gd name="T10" fmla="*/ 718 w 1474"/>
              <a:gd name="T11" fmla="*/ 977 h 981"/>
              <a:gd name="T12" fmla="*/ 1124 w 1474"/>
              <a:gd name="T13" fmla="*/ 703 h 981"/>
              <a:gd name="T14" fmla="*/ 1348 w 1474"/>
              <a:gd name="T15" fmla="*/ 156 h 981"/>
              <a:gd name="T16" fmla="*/ 1474 w 1474"/>
              <a:gd name="T1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4" h="981">
                <a:moveTo>
                  <a:pt x="1474" y="0"/>
                </a:moveTo>
                <a:cubicBezTo>
                  <a:pt x="1073" y="0"/>
                  <a:pt x="654" y="0"/>
                  <a:pt x="252" y="0"/>
                </a:cubicBezTo>
                <a:cubicBezTo>
                  <a:pt x="78" y="0"/>
                  <a:pt x="4" y="125"/>
                  <a:pt x="4" y="247"/>
                </a:cubicBezTo>
                <a:cubicBezTo>
                  <a:pt x="4" y="426"/>
                  <a:pt x="4" y="551"/>
                  <a:pt x="4" y="730"/>
                </a:cubicBezTo>
                <a:cubicBezTo>
                  <a:pt x="0" y="911"/>
                  <a:pt x="118" y="979"/>
                  <a:pt x="311" y="977"/>
                </a:cubicBezTo>
                <a:cubicBezTo>
                  <a:pt x="411" y="977"/>
                  <a:pt x="618" y="977"/>
                  <a:pt x="718" y="977"/>
                </a:cubicBezTo>
                <a:cubicBezTo>
                  <a:pt x="980" y="977"/>
                  <a:pt x="1014" y="981"/>
                  <a:pt x="1124" y="703"/>
                </a:cubicBezTo>
                <a:cubicBezTo>
                  <a:pt x="1198" y="521"/>
                  <a:pt x="1273" y="338"/>
                  <a:pt x="1348" y="156"/>
                </a:cubicBezTo>
                <a:cubicBezTo>
                  <a:pt x="1374" y="96"/>
                  <a:pt x="1392" y="16"/>
                  <a:pt x="1474" y="0"/>
                </a:cubicBezTo>
                <a:close/>
              </a:path>
            </a:pathLst>
          </a:custGeom>
          <a:solidFill>
            <a:srgbClr val="F19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3864401" y="1637545"/>
            <a:ext cx="43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8F8F8"/>
                </a:solidFill>
                <a:latin typeface="+mn-ea"/>
                <a:ea typeface="+mn-ea"/>
              </a:rPr>
              <a:t>1</a:t>
            </a:r>
            <a:endParaRPr lang="zh-CN" altLang="en-US" sz="32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8656" y="1659175"/>
            <a:ext cx="338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+mn-ea"/>
                <a:ea typeface="+mn-ea"/>
              </a:rPr>
              <a:t>基本概念和部署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253312" y="2804428"/>
            <a:ext cx="43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8F8F8"/>
                </a:solidFill>
                <a:latin typeface="+mn-ea"/>
                <a:ea typeface="+mn-ea"/>
              </a:rPr>
              <a:t>2</a:t>
            </a:r>
            <a:endParaRPr lang="zh-CN" altLang="en-US" sz="32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117567" y="2826058"/>
            <a:ext cx="4258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+mn-ea"/>
                <a:ea typeface="+mn-ea"/>
              </a:rPr>
              <a:t>数据类型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246000" y="3844369"/>
            <a:ext cx="43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8F8F8"/>
                </a:solidFill>
                <a:latin typeface="+mn-ea"/>
                <a:ea typeface="+mn-ea"/>
              </a:rPr>
              <a:t>3</a:t>
            </a:r>
            <a:endParaRPr lang="zh-CN" altLang="en-US" sz="32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864401" y="4866897"/>
            <a:ext cx="43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8F8F8"/>
                </a:solidFill>
                <a:latin typeface="+mn-ea"/>
                <a:ea typeface="+mn-ea"/>
              </a:rPr>
              <a:t>4</a:t>
            </a:r>
            <a:endParaRPr lang="zh-CN" altLang="en-US" sz="32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0" y="6696074"/>
            <a:ext cx="12196800" cy="161926"/>
            <a:chOff x="6350" y="4365625"/>
            <a:chExt cx="15438439" cy="161926"/>
          </a:xfrm>
        </p:grpSpPr>
        <p:sp>
          <p:nvSpPr>
            <p:cNvPr id="121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  <p:sp>
        <p:nvSpPr>
          <p:cNvPr id="58" name="TextBox 97"/>
          <p:cNvSpPr txBox="1"/>
          <p:nvPr/>
        </p:nvSpPr>
        <p:spPr>
          <a:xfrm>
            <a:off x="5194623" y="3892178"/>
            <a:ext cx="4258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增删改查</a:t>
            </a:r>
          </a:p>
        </p:txBody>
      </p:sp>
      <p:sp>
        <p:nvSpPr>
          <p:cNvPr id="67" name="TextBox 109"/>
          <p:cNvSpPr txBox="1"/>
          <p:nvPr/>
        </p:nvSpPr>
        <p:spPr>
          <a:xfrm>
            <a:off x="4808668" y="4897674"/>
            <a:ext cx="338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+mn-ea"/>
                <a:ea typeface="+mn-ea"/>
              </a:rPr>
              <a:t>一些注意事项</a:t>
            </a:r>
          </a:p>
        </p:txBody>
      </p:sp>
    </p:spTree>
    <p:extLst>
      <p:ext uri="{BB962C8B-B14F-4D97-AF65-F5344CB8AC3E}">
        <p14:creationId xmlns:p14="http://schemas.microsoft.com/office/powerpoint/2010/main" val="912798635"/>
      </p:ext>
    </p:extLst>
  </p:cSld>
  <p:clrMapOvr>
    <a:masterClrMapping/>
  </p:clrMapOvr>
  <p:transition spd="slow" advTm="10079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3.3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更新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02387" y="980728"/>
            <a:ext cx="993655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文档更新包括：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）更新一个到多个文档；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）替换文档；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数据准备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db.inventory.insertMany([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"journal", qty: 25, size: { h: 14, w: 21, uom: "cm" }, status: "A" },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"notebook", qty: 50, size: { h: 8.5, w: 11, uom: "in" }, status: "A" },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"paper", qty: 100, size: { h: 8.5, w: 11, uom: "in" }, status: "D" },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"planner", qty: 75, size: { h: 22.85, w: 30, uom: "cm" }, status: "D" },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"postcard", qty: 45, size: { h: 10, w: 15.25, uom: "cm" }, status: "A" }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21434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5453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3.3.1 </a:t>
            </a:r>
            <a:r>
              <a:rPr lang="zh-CN" altLang="en-US" sz="200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更新集合中匹配到给定条件的第一个文档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02387" y="980728"/>
            <a:ext cx="99365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语法：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db.collection.updateOne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&lt;filter&gt;,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&lt;update&gt;,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upsert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&lt;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boolean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	-- 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时，如果不存在则插入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db.inventory.updateOne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{item : 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memeda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inc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{qty : 1}},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upsert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true}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2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3.3.2 </a:t>
            </a:r>
            <a:r>
              <a:rPr lang="zh-CN" altLang="en-US" sz="200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更新集合中匹配到给定条件的所有文档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02387" y="980728"/>
            <a:ext cx="99365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语法：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db.collection.updateMany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&lt;filter&gt;,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&lt;update&gt;,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upsert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&lt;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boolean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	-- 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时，如果不存在则插入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db.inventory.updateMany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{item : {$in : ["paper","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memeda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"]}},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{$set : {qty : 50}},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upsert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true}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9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455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3.3.3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更改一个或多个匹配到的文档</a:t>
            </a:r>
            <a:r>
              <a:rPr lang="en-US" altLang="zh-CN" sz="200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-01</a:t>
            </a:r>
            <a:endParaRPr lang="zh-CN" altLang="en-US" sz="2000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9789" y="980728"/>
            <a:ext cx="101531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db.collection.update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&lt;query&gt;,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&lt;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upate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upsert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&lt;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boolean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&gt;, 	--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时，如果不存在则插入；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multi : &lt;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boolean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	--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时，更新匹配到的全部文档，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时更新匹配到的第一个文档。默认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数据准备：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db.books.insert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 { 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_id : 1, 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item : "TBD", 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stock : 0, 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info : {publisher : "1111",pages : 430},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tags : ["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technology","computer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"], 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ratings : [{by : 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ijk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",rating : 4},{by : 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lmn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",rating : 5}],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reorder : false 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85032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455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3.3.3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更改一个或多个匹配到的文档</a:t>
            </a:r>
            <a:r>
              <a:rPr lang="en-US" altLang="zh-CN" sz="200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-02</a:t>
            </a:r>
            <a:endParaRPr lang="zh-CN" altLang="en-US" sz="2000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9789" y="980728"/>
            <a:ext cx="113052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更新匹配到给定条件的第一个文档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db.books.update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_id: 1 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inc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{ stock: 5 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$set: {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item: "ABC123",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info.publisher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": "2222",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tags: [ "software" ],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"ratings.1": { by: 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xyz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", rating: 3 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注：如果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update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的参数中是操作符，那么就是更新操作。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03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455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3.3.3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更改一个或多个匹配到的文档</a:t>
            </a:r>
            <a:r>
              <a:rPr lang="en-US" altLang="zh-CN" sz="200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-03</a:t>
            </a:r>
            <a:endParaRPr lang="zh-CN" altLang="en-US" sz="2000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9789" y="980728"/>
            <a:ext cx="113052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替换匹配到给定条件的第一个文档，更新以后，原文档中的字段仅保留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_id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db.books.update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{item : "ABC123"},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item : "XYZ123",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stock : 10,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info : {publisher : "2255",pages :150},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tags : ["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baking","cooking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"]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注：如果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update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的参数中是文档，那么就是替换操作。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1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455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3.3.3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更改一个或多个匹配到的文档</a:t>
            </a:r>
            <a:r>
              <a:rPr lang="en-US" altLang="zh-CN" sz="200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-04</a:t>
            </a:r>
            <a:endParaRPr lang="zh-CN" altLang="en-US" sz="2000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9789" y="980728"/>
            <a:ext cx="113052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如果不存在则插入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db.books.update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item: "ZZZ135" 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item: "ZZZ135",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stock: 5,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tags: [ "database" ]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{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upsert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true 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更新多个文档：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db.books.update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{stock : {$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lte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10}},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{$set : {reorder : true}},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{multi : true}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9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3.3.4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替换文档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02387" y="980728"/>
            <a:ext cx="993655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替换集合中匹配到给定条件的第一个文档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db.collection.replaceOne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&lt;filter&gt;,				-- 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过滤条件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&lt;replacement&gt;,			-- 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更换成该文档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upsert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&lt;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boolean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		-- 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时，如果不存在则插入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db.inventory.replaceOne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 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{item : "paper"}, {item : 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paperr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", qty : 150,"size" : {"h":22,"w" :22,"uom" : "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"},"status" : "G"} 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12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202387" y="258692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3.4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删除</a:t>
            </a:r>
          </a:p>
        </p:txBody>
      </p:sp>
      <p:sp>
        <p:nvSpPr>
          <p:cNvPr id="8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13805" y="1412776"/>
            <a:ext cx="100811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删除集合中一条文档记录：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db.collection.deleteOne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条件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db.inventory.deleteOne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stauts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: "A"})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描述：删除集合中匹配到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status=A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的文档，如果在集合中有多个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status=A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的文档，只删除匹配到的第一个文档。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删除集合中多条文档记录：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db.collection.deleteMany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条件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db.inventory.deleteMany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({status : "A"})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删除集合中匹配到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status=A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的所有文档。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删除集合中所有的文档记录：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db.collection.deleteMany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({})</a:t>
            </a:r>
            <a:endParaRPr lang="zh-CN" altLang="en-US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Eg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db.inventory.deleteMany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({})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删除集合中所有的文档，保留集合。 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删除集合，不可指定条件：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db.collection.drop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();</a:t>
            </a: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db.inventory.drop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();</a:t>
            </a:r>
            <a:endParaRPr lang="zh-CN" altLang="en-US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314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670">
        <p14:conveyor dir="l"/>
      </p:transition>
    </mc:Choice>
    <mc:Fallback xmlns="">
      <p:transition spd="slow" advTm="867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5888" y="1814513"/>
            <a:ext cx="7072312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10000"/>
                  <a:lumOff val="90000"/>
                </a:schemeClr>
              </a:gs>
              <a:gs pos="100000">
                <a:srgbClr val="F8F8F8"/>
              </a:gs>
            </a:gsLst>
            <a:lin ang="162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7463" y="1612900"/>
            <a:ext cx="2422525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7463" y="1612900"/>
            <a:ext cx="2238375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8763" y="4718050"/>
            <a:ext cx="579437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50388" y="5043488"/>
            <a:ext cx="198437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7339" y="1778197"/>
            <a:ext cx="69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F8F8F8"/>
                </a:solidFill>
                <a:latin typeface="微软雅黑"/>
                <a:ea typeface="微软雅黑"/>
              </a:rPr>
              <a:t>4</a:t>
            </a:r>
            <a:endParaRPr lang="zh-CN" altLang="en-US" sz="8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8005" y="2493564"/>
            <a:ext cx="6651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zh-CN" altLang="zh-CN" sz="2300" dirty="0">
                <a:solidFill>
                  <a:srgbClr val="FFFFFF"/>
                </a:solidFill>
              </a:rPr>
              <a:t>Part</a:t>
            </a:r>
            <a:endParaRPr lang="zh-CN" altLang="zh-CN" dirty="0">
              <a:solidFill>
                <a:srgbClr val="FEAE0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6735" y="3429000"/>
            <a:ext cx="531795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B2A30"/>
                </a:solidFill>
                <a:latin typeface="微软雅黑"/>
                <a:ea typeface="微软雅黑"/>
              </a:rPr>
              <a:t>关于</a:t>
            </a:r>
            <a:r>
              <a:rPr lang="en-US" altLang="zh-CN" sz="2000" dirty="0">
                <a:solidFill>
                  <a:srgbClr val="2B2A30"/>
                </a:solidFill>
                <a:latin typeface="微软雅黑"/>
                <a:ea typeface="微软雅黑"/>
              </a:rPr>
              <a:t>MongoDB</a:t>
            </a:r>
            <a:r>
              <a:rPr lang="zh-CN" altLang="en-US" sz="2000" dirty="0">
                <a:solidFill>
                  <a:srgbClr val="2B2A30"/>
                </a:solidFill>
                <a:latin typeface="微软雅黑"/>
                <a:ea typeface="微软雅黑"/>
              </a:rPr>
              <a:t>的安全、性能。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0" y="6696074"/>
            <a:ext cx="12196800" cy="161926"/>
            <a:chOff x="6350" y="4365625"/>
            <a:chExt cx="15438439" cy="161926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  <p:sp>
        <p:nvSpPr>
          <p:cNvPr id="24" name="TextBox 28"/>
          <p:cNvSpPr txBox="1"/>
          <p:nvPr/>
        </p:nvSpPr>
        <p:spPr>
          <a:xfrm>
            <a:off x="4679553" y="2178307"/>
            <a:ext cx="4038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B2A30"/>
                </a:solidFill>
                <a:latin typeface="微软雅黑"/>
                <a:ea typeface="微软雅黑"/>
              </a:rPr>
              <a:t>一些注意事项</a:t>
            </a:r>
          </a:p>
        </p:txBody>
      </p:sp>
    </p:spTree>
    <p:extLst>
      <p:ext uri="{BB962C8B-B14F-4D97-AF65-F5344CB8AC3E}">
        <p14:creationId xmlns:p14="http://schemas.microsoft.com/office/powerpoint/2010/main" val="67365812"/>
      </p:ext>
    </p:extLst>
  </p:cSld>
  <p:clrMapOvr>
    <a:masterClrMapping/>
  </p:clrMapOvr>
  <p:transition spd="slow" advTm="6202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5888" y="1814513"/>
            <a:ext cx="7072312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10000"/>
                  <a:lumOff val="90000"/>
                </a:schemeClr>
              </a:gs>
              <a:gs pos="100000">
                <a:srgbClr val="F8F8F8"/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7463" y="1612900"/>
            <a:ext cx="2422525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7463" y="1612900"/>
            <a:ext cx="2238375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8763" y="4718050"/>
            <a:ext cx="579437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50388" y="5043488"/>
            <a:ext cx="198437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167339" y="1778197"/>
            <a:ext cx="69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F8F8F8"/>
                </a:solidFill>
                <a:latin typeface="+mn-ea"/>
                <a:ea typeface="+mn-ea"/>
              </a:rPr>
              <a:t>1</a:t>
            </a:r>
            <a:endParaRPr lang="zh-CN" altLang="en-US" sz="80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9553" y="2178307"/>
            <a:ext cx="4038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+mn-ea"/>
              </a:rPr>
              <a:t>基本概念和部署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8005" y="2493564"/>
            <a:ext cx="6651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3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  <a:ea typeface="宋体" pitchFamily="2" charset="-122"/>
              </a:rPr>
              <a:t>Part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6735" y="3429000"/>
            <a:ext cx="531795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MongoDB</a:t>
            </a:r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是一个面向文档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(document-oriented)</a:t>
            </a:r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</a:rPr>
              <a:t>的非关系型数据库。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0" y="6696074"/>
            <a:ext cx="12196800" cy="161926"/>
            <a:chOff x="6350" y="4365625"/>
            <a:chExt cx="15438439" cy="161926"/>
          </a:xfrm>
        </p:grpSpPr>
        <p:sp>
          <p:nvSpPr>
            <p:cNvPr id="34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32603"/>
      </p:ext>
    </p:extLst>
  </p:cSld>
  <p:clrMapOvr>
    <a:masterClrMapping/>
  </p:clrMapOvr>
  <p:transition spd="slow" advTm="5015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5244083" y="1988840"/>
            <a:ext cx="5390801" cy="1128011"/>
            <a:chOff x="4556466" y="2315510"/>
            <a:chExt cx="3876757" cy="991571"/>
          </a:xfrm>
          <a:solidFill>
            <a:schemeClr val="bg2"/>
          </a:solidFill>
        </p:grpSpPr>
        <p:sp>
          <p:nvSpPr>
            <p:cNvPr id="14" name="圆角矩形 13"/>
            <p:cNvSpPr/>
            <p:nvPr/>
          </p:nvSpPr>
          <p:spPr bwMode="auto">
            <a:xfrm>
              <a:off x="4556466" y="2315510"/>
              <a:ext cx="3876757" cy="991571"/>
            </a:xfrm>
            <a:prstGeom prst="roundRect">
              <a:avLst>
                <a:gd name="adj" fmla="val 9992"/>
              </a:avLst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lvl="2"/>
              <a:endParaRPr lang="zh-CN" altLang="en-US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5244350" y="2562820"/>
              <a:ext cx="122615" cy="12799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5244350" y="2881122"/>
              <a:ext cx="122615" cy="12799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244084" y="4317213"/>
            <a:ext cx="5390800" cy="1128011"/>
            <a:chOff x="4556466" y="3455757"/>
            <a:chExt cx="5206019" cy="991571"/>
          </a:xfrm>
          <a:solidFill>
            <a:schemeClr val="bg2"/>
          </a:solidFill>
        </p:grpSpPr>
        <p:sp>
          <p:nvSpPr>
            <p:cNvPr id="20" name="圆角矩形 19"/>
            <p:cNvSpPr/>
            <p:nvPr/>
          </p:nvSpPr>
          <p:spPr bwMode="auto">
            <a:xfrm>
              <a:off x="4556466" y="3455757"/>
              <a:ext cx="5206019" cy="991571"/>
            </a:xfrm>
            <a:prstGeom prst="roundRect">
              <a:avLst>
                <a:gd name="adj" fmla="val 9992"/>
              </a:avLst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lvl="2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5244350" y="3697848"/>
              <a:ext cx="122615" cy="12799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5244350" y="4028968"/>
              <a:ext cx="122615" cy="12799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33590" y="2281427"/>
            <a:ext cx="1852321" cy="568481"/>
            <a:chOff x="3245973" y="2540418"/>
            <a:chExt cx="1628272" cy="499720"/>
          </a:xfrm>
          <a:solidFill>
            <a:schemeClr val="bg1"/>
          </a:solidFill>
        </p:grpSpPr>
        <p:sp>
          <p:nvSpPr>
            <p:cNvPr id="38" name="五边形 37"/>
            <p:cNvSpPr/>
            <p:nvPr/>
          </p:nvSpPr>
          <p:spPr bwMode="auto">
            <a:xfrm>
              <a:off x="3245973" y="2540418"/>
              <a:ext cx="1628272" cy="499720"/>
            </a:xfrm>
            <a:prstGeom prst="homePlat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2000" b="1" dirty="0">
                <a:solidFill>
                  <a:srgbClr val="F8F8F8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9" name="TextBox 22"/>
            <p:cNvSpPr txBox="1">
              <a:spLocks noChangeArrowheads="1"/>
            </p:cNvSpPr>
            <p:nvPr/>
          </p:nvSpPr>
          <p:spPr bwMode="auto">
            <a:xfrm>
              <a:off x="3346344" y="2612586"/>
              <a:ext cx="1360034" cy="324659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2000" b="1">
                  <a:solidFill>
                    <a:srgbClr val="F8F8F8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800" dirty="0"/>
                <a:t>.mongorc.js</a:t>
              </a:r>
              <a:endParaRPr lang="zh-CN" altLang="en-US" sz="1800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933590" y="4611235"/>
            <a:ext cx="1852323" cy="568483"/>
            <a:chOff x="3245973" y="3682101"/>
            <a:chExt cx="1628272" cy="499721"/>
          </a:xfrm>
          <a:solidFill>
            <a:schemeClr val="bg1"/>
          </a:solidFill>
        </p:grpSpPr>
        <p:sp>
          <p:nvSpPr>
            <p:cNvPr id="41" name="五边形 40"/>
            <p:cNvSpPr/>
            <p:nvPr/>
          </p:nvSpPr>
          <p:spPr bwMode="auto">
            <a:xfrm>
              <a:off x="3245973" y="3682101"/>
              <a:ext cx="1628272" cy="499721"/>
            </a:xfrm>
            <a:prstGeom prst="homePlat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2000" b="1" dirty="0">
                <a:solidFill>
                  <a:srgbClr val="F8F8F8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2" name="TextBox 22"/>
            <p:cNvSpPr txBox="1">
              <a:spLocks noChangeArrowheads="1"/>
            </p:cNvSpPr>
            <p:nvPr/>
          </p:nvSpPr>
          <p:spPr bwMode="auto">
            <a:xfrm>
              <a:off x="3346344" y="3773048"/>
              <a:ext cx="1360034" cy="324659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2000" b="1">
                  <a:solidFill>
                    <a:srgbClr val="F8F8F8"/>
                  </a:solidFill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更新操作</a:t>
              </a:r>
            </a:p>
          </p:txBody>
        </p:sp>
      </p:grpSp>
      <p:sp>
        <p:nvSpPr>
          <p:cNvPr id="46" name="任意多边形 45"/>
          <p:cNvSpPr/>
          <p:nvPr/>
        </p:nvSpPr>
        <p:spPr bwMode="auto">
          <a:xfrm>
            <a:off x="2917480" y="2666107"/>
            <a:ext cx="1121942" cy="1264987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ln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任意多边形 46"/>
          <p:cNvSpPr/>
          <p:nvPr/>
        </p:nvSpPr>
        <p:spPr bwMode="auto">
          <a:xfrm rot="931094" flipV="1">
            <a:off x="2831866" y="4421250"/>
            <a:ext cx="1293954" cy="331323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ln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椭圆 59"/>
          <p:cNvSpPr>
            <a:spLocks noChangeArrowheads="1"/>
          </p:cNvSpPr>
          <p:nvPr/>
        </p:nvSpPr>
        <p:spPr bwMode="auto">
          <a:xfrm>
            <a:off x="1718446" y="3298600"/>
            <a:ext cx="1388473" cy="1385877"/>
          </a:xfrm>
          <a:prstGeom prst="ellipse">
            <a:avLst/>
          </a:prstGeom>
          <a:solidFill>
            <a:schemeClr val="tx2"/>
          </a:solidFill>
          <a:ln w="3175" cap="flat" cmpd="sng">
            <a:noFill/>
            <a:bevel/>
            <a:headEnd/>
            <a:tailEnd/>
          </a:ln>
          <a:extLst/>
        </p:spPr>
        <p:txBody>
          <a:bodyPr anchor="ctr"/>
          <a:lstStyle/>
          <a:p>
            <a:pPr algn="ctr"/>
            <a:r>
              <a:rPr lang="zh-CN" altLang="en-US" sz="2400" b="1" dirty="0">
                <a:solidFill>
                  <a:srgbClr val="F8F8F8"/>
                </a:solidFill>
                <a:ea typeface="微软雅黑" pitchFamily="34" charset="-122"/>
              </a:rPr>
              <a:t>注意事项</a:t>
            </a:r>
            <a:endParaRPr lang="en-US" altLang="zh-CN" sz="2400" b="1" dirty="0">
              <a:solidFill>
                <a:srgbClr val="F8F8F8"/>
              </a:solidFill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2387" y="258692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4</a:t>
            </a:r>
            <a:r>
              <a:rPr lang="en-US" altLang="zh-CN" sz="2000">
                <a:solidFill>
                  <a:srgbClr val="F8F8F8"/>
                </a:solidFill>
                <a:latin typeface="微软雅黑"/>
                <a:ea typeface="微软雅黑"/>
              </a:rPr>
              <a:t>.1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注意事项</a:t>
            </a:r>
          </a:p>
        </p:txBody>
      </p:sp>
      <p:sp>
        <p:nvSpPr>
          <p:cNvPr id="50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785892" y="2060848"/>
            <a:ext cx="4560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创建.mongorc.js文件。如果某些脚本需要频繁加载，可以将它们添加到.mongorc.js中，这个文件保存在用户主目录下。常见用途：欢迎语和提示；移除比较危险的shell辅助函数。</a:t>
            </a:r>
          </a:p>
        </p:txBody>
      </p:sp>
      <p:sp>
        <p:nvSpPr>
          <p:cNvPr id="3" name="矩形 2"/>
          <p:cNvSpPr/>
          <p:nvPr/>
        </p:nvSpPr>
        <p:spPr>
          <a:xfrm>
            <a:off x="5785892" y="4601242"/>
            <a:ext cx="45609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MongoDB的更新比较慢，特别是更新前后的value值字段</a:t>
            </a:r>
            <a:r>
              <a:rPr lang="zh-CN" altLang="en-US" sz="140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宽度有变化。</a:t>
            </a:r>
            <a:endParaRPr lang="zh-CN" altLang="en-US" sz="1400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992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639">
        <p14:prism/>
      </p:transition>
    </mc:Choice>
    <mc:Fallback xmlns="">
      <p:transition spd="slow" advTm="8639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2425973" y="2996952"/>
            <a:ext cx="7416824" cy="513011"/>
          </a:xfrm>
          <a:effectLst/>
        </p:spPr>
        <p:txBody>
          <a:bodyPr/>
          <a:lstStyle/>
          <a:p>
            <a:pPr algn="dist"/>
            <a:r>
              <a:rPr lang="zh-CN" altLang="en-US" sz="6000" b="1" dirty="0">
                <a:solidFill>
                  <a:srgbClr val="F8F8F8"/>
                </a:solidFill>
              </a:rPr>
              <a:t>演示完毕   感谢聆听</a:t>
            </a:r>
            <a:endParaRPr lang="zh-CN" sz="6000" b="1" dirty="0">
              <a:solidFill>
                <a:srgbClr val="F8F8F8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25973" y="465313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MongoDB</a:t>
            </a:r>
            <a:r>
              <a:rPr lang="zh-CN" altLang="en-US" dirty="0"/>
              <a:t>官网文档：</a:t>
            </a:r>
            <a:r>
              <a:rPr lang="zh-CN" altLang="en-US" dirty="0">
                <a:hlinkClick r:id="rId4"/>
              </a:rPr>
              <a:t>https://docs.mongodb.com/manual/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425973" y="517486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我的</a:t>
            </a:r>
            <a:r>
              <a:rPr lang="en-US" altLang="zh-CN" dirty="0"/>
              <a:t>MongoDB</a:t>
            </a:r>
            <a:r>
              <a:rPr lang="zh-CN" altLang="en-US" dirty="0"/>
              <a:t>笔记和练习：</a:t>
            </a:r>
            <a:r>
              <a:rPr lang="en-US" altLang="zh-CN" dirty="0">
                <a:hlinkClick r:id="rId5"/>
              </a:rPr>
              <a:t>https://github.com/xszhaob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0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8114">
        <p14:flash/>
      </p:transition>
    </mc:Choice>
    <mc:Fallback xmlns="">
      <p:transition spd="slow" advTm="8114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362075" y="258692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1.1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 简介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641445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69696" y="1386574"/>
            <a:ext cx="97930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是一个面向文档(document-oriented)的非关系型数据库。与关系型数据库相比，面向文档的数据库不再有“行”(row)的概念，取而代之的是“文档”(document)模型。通过在文档中嵌入文档和数组，面向文档的方法能够仅使用一条记录来表现复杂的层次关系，和面向对象语言对数据的看法类似。</a:t>
            </a:r>
            <a:endParaRPr lang="en-US" altLang="zh-CN" sz="2000" dirty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8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150">
        <p14:prism isInverted="1"/>
      </p:transition>
    </mc:Choice>
    <mc:Fallback xmlns="">
      <p:transition spd="slow" advTm="61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02387" y="258692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1.2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基本概念</a:t>
            </a:r>
          </a:p>
        </p:txBody>
      </p:sp>
      <p:sp>
        <p:nvSpPr>
          <p:cNvPr id="29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042919" y="1465620"/>
            <a:ext cx="8807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文档是</a:t>
            </a:r>
            <a:r>
              <a:rPr lang="en-US" altLang="zh-CN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的核心概念之一。文档就是键值对的一个有序集。类似于关系型数据库中的行。例如</a:t>
            </a:r>
            <a:r>
              <a:rPr lang="en-US" altLang="zh-CN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r>
              <a:rPr lang="en-US" altLang="zh-CN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{"greeting" : "hello world"}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862053" y="1340768"/>
            <a:ext cx="993380" cy="1029570"/>
            <a:chOff x="6490908" y="1107293"/>
            <a:chExt cx="962086" cy="962084"/>
          </a:xfrm>
          <a:solidFill>
            <a:schemeClr val="bg1"/>
          </a:solidFill>
        </p:grpSpPr>
        <p:sp>
          <p:nvSpPr>
            <p:cNvPr id="53" name="椭圆 52"/>
            <p:cNvSpPr/>
            <p:nvPr/>
          </p:nvSpPr>
          <p:spPr bwMode="auto">
            <a:xfrm>
              <a:off x="6490908" y="1107293"/>
              <a:ext cx="962086" cy="96208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571841" y="1311181"/>
              <a:ext cx="80021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F8F8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文档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41797" y="2670842"/>
            <a:ext cx="962086" cy="962084"/>
            <a:chOff x="6409426" y="2394908"/>
            <a:chExt cx="962086" cy="962084"/>
          </a:xfrm>
          <a:solidFill>
            <a:schemeClr val="bg2"/>
          </a:solidFill>
        </p:grpSpPr>
        <p:sp>
          <p:nvSpPr>
            <p:cNvPr id="56" name="椭圆 55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90908" y="2587908"/>
              <a:ext cx="80021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8F8F8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集合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41797" y="4005064"/>
            <a:ext cx="962086" cy="962084"/>
            <a:chOff x="6409426" y="3568104"/>
            <a:chExt cx="962086" cy="962084"/>
          </a:xfrm>
          <a:solidFill>
            <a:schemeClr val="tx1"/>
          </a:solidFill>
        </p:grpSpPr>
        <p:sp>
          <p:nvSpPr>
            <p:cNvPr id="59" name="椭圆 58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63801" y="3870669"/>
              <a:ext cx="871335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8F8F8"/>
                  </a:solidFill>
                  <a:latin typeface="+mj-ea"/>
                  <a:ea typeface="+mj-ea"/>
                </a:rPr>
                <a:t>数据库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042920" y="2762344"/>
            <a:ext cx="8807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集合可以看做是一个拥有动态模式</a:t>
            </a:r>
            <a:r>
              <a:rPr lang="en-US" altLang="zh-CN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(dynamic schema)</a:t>
            </a:r>
            <a:r>
              <a:rPr lang="zh-CN" altLang="en-US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的表。类似于关系型数据库中的表。集合的动态模式是指一个集合里的文档可以是各式各样的。比如两个键不相同、值类型不同的文档可以放在同一个集合中：</a:t>
            </a:r>
          </a:p>
          <a:p>
            <a:r>
              <a:rPr lang="en-US" altLang="zh-CN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{"greeting" : "hello world"}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042920" y="4120599"/>
            <a:ext cx="8735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的一个实例可以有多个相互独立的数据库</a:t>
            </a:r>
            <a:r>
              <a:rPr lang="en-US" altLang="zh-CN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(database)</a:t>
            </a:r>
            <a:r>
              <a:rPr lang="zh-CN" altLang="en-US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。类似于关系型数据库中的数据库。例如</a:t>
            </a:r>
            <a:r>
              <a:rPr lang="en-US" altLang="zh-CN" sz="1400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order_sytstem</a:t>
            </a:r>
            <a:r>
              <a:rPr lang="zh-CN" altLang="en-US" sz="14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1561877" y="5239524"/>
            <a:ext cx="8928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可以认为：一个</a:t>
            </a:r>
            <a:r>
              <a:rPr lang="en-US" altLang="zh-CN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实例可以有多个数据库，每个数据库可以有多个集合，每个集合里可以有多个文档。注意：每一个文档都有一个特殊的键</a:t>
            </a:r>
            <a:r>
              <a:rPr lang="en-US" altLang="zh-CN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"_id"</a:t>
            </a:r>
            <a:r>
              <a:rPr lang="zh-CN" altLang="en-US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，这个在该文档所属的集合中是唯一的，如果你在插入文档的时候没有指定</a:t>
            </a:r>
            <a:r>
              <a:rPr lang="en-US" altLang="zh-CN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"_id"</a:t>
            </a:r>
            <a:r>
              <a:rPr lang="zh-CN" altLang="en-US" sz="16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，系统会自动创建一个。</a:t>
            </a:r>
          </a:p>
        </p:txBody>
      </p:sp>
    </p:spTree>
    <p:extLst>
      <p:ext uri="{BB962C8B-B14F-4D97-AF65-F5344CB8AC3E}">
        <p14:creationId xmlns:p14="http://schemas.microsoft.com/office/powerpoint/2010/main" val="225390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896">
        <p14:prism isInverted="1"/>
      </p:transition>
    </mc:Choice>
    <mc:Fallback xmlns="">
      <p:transition spd="slow" advTm="589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02387" y="258692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1.3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启动</a:t>
            </a:r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MongoDB</a:t>
            </a:r>
            <a:endParaRPr lang="zh-CN" altLang="en-US" sz="20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29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843568" y="1268760"/>
            <a:ext cx="95752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下载地址：</a:t>
            </a:r>
            <a:endParaRPr lang="en-US" altLang="zh-CN" dirty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版本：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3.4</a:t>
            </a:r>
          </a:p>
          <a:p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启动参数：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–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dbpath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E:\MongoDB\data   –port 5566 --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logpath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E:\ MongoDB\data\mongo_out.log --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logappend</a:t>
            </a:r>
            <a:endParaRPr lang="en-US" altLang="zh-CN" dirty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启动参数描述：通过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--help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查看</a:t>
            </a:r>
            <a:endParaRPr lang="en-US" altLang="zh-CN" dirty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--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dbpath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指定一个目录为数据目录；默认是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\data\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\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E:\data\db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（待确认）</a:t>
            </a:r>
            <a:endParaRPr lang="en-US" altLang="zh-CN" dirty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--port 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指定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服务器监听的端口号；默认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27017</a:t>
            </a: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--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logpath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指定所有的输出信息会被发送到该文件中，文件而非目录</a:t>
            </a:r>
            <a:endParaRPr lang="en-US" altLang="zh-CN" dirty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--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logappend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日志文件做追加而非覆盖操作；</a:t>
            </a:r>
            <a:endParaRPr lang="en-US" altLang="zh-CN" dirty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--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maxConns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最大连接数；默认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1000000</a:t>
            </a: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--config: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额外加载的配置文件；</a:t>
            </a:r>
            <a:endParaRPr lang="en-US" altLang="zh-CN" dirty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--fork: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fork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创建子进程，在后台运行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config</a:t>
            </a:r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文件：</a:t>
            </a:r>
            <a:endParaRPr lang="en-US" altLang="zh-CN" dirty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dbpath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E:\MongoDB\data</a:t>
            </a: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port = 5566</a:t>
            </a: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logpath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E:\ MongoDB\data\mongo_out.log</a:t>
            </a:r>
          </a:p>
          <a:p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 err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logappend</a:t>
            </a:r>
            <a:r>
              <a:rPr lang="en-US" altLang="zh-CN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true	</a:t>
            </a:r>
          </a:p>
        </p:txBody>
      </p:sp>
    </p:spTree>
    <p:extLst>
      <p:ext uri="{BB962C8B-B14F-4D97-AF65-F5344CB8AC3E}">
        <p14:creationId xmlns:p14="http://schemas.microsoft.com/office/powerpoint/2010/main" val="20332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896">
        <p14:prism isInverted="1"/>
      </p:transition>
    </mc:Choice>
    <mc:Fallback xmlns="">
      <p:transition spd="slow" advTm="589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02387" y="258692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1.4 MongoDB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的</a:t>
            </a:r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shell</a:t>
            </a:r>
            <a:endParaRPr lang="zh-CN" altLang="en-US" sz="20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29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45853" y="1412776"/>
            <a:ext cx="9793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shell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是一个独立的客户端，支持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JavaScript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语法并包含一些非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JavaScript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语法的扩展，可在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shell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中使用命令行与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服务器交互。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shell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非常有用，通过它可以执行管理操作，检查运行实例，执行</a:t>
            </a:r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js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函数，或做其他的尝试。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运行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启动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shell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shell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将自动连接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服务器，须确保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MongoDB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已经启动。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全局变量：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：指向当前的使用的数据库；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7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896">
        <p14:prism isInverted="1"/>
      </p:transition>
    </mc:Choice>
    <mc:Fallback xmlns="">
      <p:transition spd="slow" advTm="589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2655888" y="1814513"/>
            <a:ext cx="7072312" cy="3482975"/>
          </a:xfrm>
          <a:custGeom>
            <a:avLst/>
            <a:gdLst>
              <a:gd name="T0" fmla="*/ 97 w 9549"/>
              <a:gd name="T1" fmla="*/ 0 h 4700"/>
              <a:gd name="T2" fmla="*/ 9452 w 9549"/>
              <a:gd name="T3" fmla="*/ 0 h 4700"/>
              <a:gd name="T4" fmla="*/ 9549 w 9549"/>
              <a:gd name="T5" fmla="*/ 97 h 4700"/>
              <a:gd name="T6" fmla="*/ 9549 w 9549"/>
              <a:gd name="T7" fmla="*/ 4603 h 4700"/>
              <a:gd name="T8" fmla="*/ 9452 w 9549"/>
              <a:gd name="T9" fmla="*/ 4700 h 4700"/>
              <a:gd name="T10" fmla="*/ 97 w 9549"/>
              <a:gd name="T11" fmla="*/ 4700 h 4700"/>
              <a:gd name="T12" fmla="*/ 0 w 9549"/>
              <a:gd name="T13" fmla="*/ 4603 h 4700"/>
              <a:gd name="T14" fmla="*/ 0 w 9549"/>
              <a:gd name="T15" fmla="*/ 97 h 4700"/>
              <a:gd name="T16" fmla="*/ 97 w 9549"/>
              <a:gd name="T17" fmla="*/ 0 h 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9" h="4700">
                <a:moveTo>
                  <a:pt x="97" y="0"/>
                </a:moveTo>
                <a:lnTo>
                  <a:pt x="9452" y="0"/>
                </a:lnTo>
                <a:cubicBezTo>
                  <a:pt x="9505" y="0"/>
                  <a:pt x="9549" y="43"/>
                  <a:pt x="9549" y="97"/>
                </a:cubicBezTo>
                <a:lnTo>
                  <a:pt x="9549" y="4603"/>
                </a:lnTo>
                <a:cubicBezTo>
                  <a:pt x="9549" y="4656"/>
                  <a:pt x="9505" y="4700"/>
                  <a:pt x="9452" y="4700"/>
                </a:cubicBezTo>
                <a:lnTo>
                  <a:pt x="97" y="4700"/>
                </a:lnTo>
                <a:cubicBezTo>
                  <a:pt x="44" y="4700"/>
                  <a:pt x="0" y="4656"/>
                  <a:pt x="0" y="4603"/>
                </a:cubicBezTo>
                <a:lnTo>
                  <a:pt x="0" y="97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10000"/>
                  <a:lumOff val="90000"/>
                </a:schemeClr>
              </a:gs>
              <a:gs pos="100000">
                <a:srgbClr val="F8F8F8"/>
              </a:gs>
            </a:gsLst>
            <a:lin ang="162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557463" y="1612900"/>
            <a:ext cx="2422525" cy="193675"/>
          </a:xfrm>
          <a:custGeom>
            <a:avLst/>
            <a:gdLst>
              <a:gd name="T0" fmla="*/ 249 w 3270"/>
              <a:gd name="T1" fmla="*/ 261 h 261"/>
              <a:gd name="T2" fmla="*/ 3270 w 3270"/>
              <a:gd name="T3" fmla="*/ 261 h 261"/>
              <a:gd name="T4" fmla="*/ 3022 w 3270"/>
              <a:gd name="T5" fmla="*/ 0 h 261"/>
              <a:gd name="T6" fmla="*/ 0 w 3270"/>
              <a:gd name="T7" fmla="*/ 0 h 261"/>
              <a:gd name="T8" fmla="*/ 249 w 3270"/>
              <a:gd name="T9" fmla="*/ 261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0" h="261">
                <a:moveTo>
                  <a:pt x="249" y="261"/>
                </a:moveTo>
                <a:lnTo>
                  <a:pt x="3270" y="261"/>
                </a:lnTo>
                <a:lnTo>
                  <a:pt x="3022" y="0"/>
                </a:lnTo>
                <a:lnTo>
                  <a:pt x="0" y="0"/>
                </a:lnTo>
                <a:lnTo>
                  <a:pt x="249" y="26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557463" y="1612900"/>
            <a:ext cx="2238375" cy="1554163"/>
          </a:xfrm>
          <a:custGeom>
            <a:avLst/>
            <a:gdLst>
              <a:gd name="T0" fmla="*/ 3022 w 3022"/>
              <a:gd name="T1" fmla="*/ 0 h 2098"/>
              <a:gd name="T2" fmla="*/ 0 w 3022"/>
              <a:gd name="T3" fmla="*/ 0 h 2098"/>
              <a:gd name="T4" fmla="*/ 0 w 3022"/>
              <a:gd name="T5" fmla="*/ 2098 h 2098"/>
              <a:gd name="T6" fmla="*/ 2165 w 3022"/>
              <a:gd name="T7" fmla="*/ 2098 h 2098"/>
              <a:gd name="T8" fmla="*/ 3022 w 3022"/>
              <a:gd name="T9" fmla="*/ 0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2" h="2098">
                <a:moveTo>
                  <a:pt x="3022" y="0"/>
                </a:moveTo>
                <a:lnTo>
                  <a:pt x="0" y="0"/>
                </a:lnTo>
                <a:lnTo>
                  <a:pt x="0" y="2098"/>
                </a:lnTo>
                <a:lnTo>
                  <a:pt x="2165" y="2098"/>
                </a:lnTo>
                <a:lnTo>
                  <a:pt x="30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148763" y="4718050"/>
            <a:ext cx="579437" cy="579438"/>
          </a:xfrm>
          <a:custGeom>
            <a:avLst/>
            <a:gdLst>
              <a:gd name="T0" fmla="*/ 782 w 782"/>
              <a:gd name="T1" fmla="*/ 0 h 782"/>
              <a:gd name="T2" fmla="*/ 782 w 782"/>
              <a:gd name="T3" fmla="*/ 685 h 782"/>
              <a:gd name="T4" fmla="*/ 685 w 782"/>
              <a:gd name="T5" fmla="*/ 782 h 782"/>
              <a:gd name="T6" fmla="*/ 0 w 782"/>
              <a:gd name="T7" fmla="*/ 782 h 782"/>
              <a:gd name="T8" fmla="*/ 782 w 782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782">
                <a:moveTo>
                  <a:pt x="782" y="0"/>
                </a:moveTo>
                <a:lnTo>
                  <a:pt x="782" y="685"/>
                </a:lnTo>
                <a:cubicBezTo>
                  <a:pt x="782" y="738"/>
                  <a:pt x="738" y="782"/>
                  <a:pt x="685" y="782"/>
                </a:cubicBezTo>
                <a:lnTo>
                  <a:pt x="0" y="782"/>
                </a:lnTo>
                <a:lnTo>
                  <a:pt x="7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9450388" y="5043488"/>
            <a:ext cx="198437" cy="198438"/>
          </a:xfrm>
          <a:custGeom>
            <a:avLst/>
            <a:gdLst>
              <a:gd name="T0" fmla="*/ 146 w 268"/>
              <a:gd name="T1" fmla="*/ 226 h 268"/>
              <a:gd name="T2" fmla="*/ 125 w 268"/>
              <a:gd name="T3" fmla="*/ 209 h 268"/>
              <a:gd name="T4" fmla="*/ 177 w 268"/>
              <a:gd name="T5" fmla="*/ 148 h 268"/>
              <a:gd name="T6" fmla="*/ 43 w 268"/>
              <a:gd name="T7" fmla="*/ 148 h 268"/>
              <a:gd name="T8" fmla="*/ 43 w 268"/>
              <a:gd name="T9" fmla="*/ 120 h 268"/>
              <a:gd name="T10" fmla="*/ 177 w 268"/>
              <a:gd name="T11" fmla="*/ 120 h 268"/>
              <a:gd name="T12" fmla="*/ 125 w 268"/>
              <a:gd name="T13" fmla="*/ 60 h 268"/>
              <a:gd name="T14" fmla="*/ 146 w 268"/>
              <a:gd name="T15" fmla="*/ 42 h 268"/>
              <a:gd name="T16" fmla="*/ 224 w 268"/>
              <a:gd name="T17" fmla="*/ 134 h 268"/>
              <a:gd name="T18" fmla="*/ 146 w 268"/>
              <a:gd name="T19" fmla="*/ 226 h 268"/>
              <a:gd name="T20" fmla="*/ 134 w 268"/>
              <a:gd name="T21" fmla="*/ 0 h 268"/>
              <a:gd name="T22" fmla="*/ 268 w 268"/>
              <a:gd name="T23" fmla="*/ 134 h 268"/>
              <a:gd name="T24" fmla="*/ 134 w 268"/>
              <a:gd name="T25" fmla="*/ 268 h 268"/>
              <a:gd name="T26" fmla="*/ 0 w 268"/>
              <a:gd name="T27" fmla="*/ 134 h 268"/>
              <a:gd name="T28" fmla="*/ 134 w 268"/>
              <a:gd name="T29" fmla="*/ 0 h 268"/>
              <a:gd name="T30" fmla="*/ 134 w 268"/>
              <a:gd name="T31" fmla="*/ 17 h 268"/>
              <a:gd name="T32" fmla="*/ 250 w 268"/>
              <a:gd name="T33" fmla="*/ 134 h 268"/>
              <a:gd name="T34" fmla="*/ 134 w 268"/>
              <a:gd name="T35" fmla="*/ 251 h 268"/>
              <a:gd name="T36" fmla="*/ 17 w 268"/>
              <a:gd name="T37" fmla="*/ 134 h 268"/>
              <a:gd name="T38" fmla="*/ 134 w 268"/>
              <a:gd name="T39" fmla="*/ 1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8" h="268">
                <a:moveTo>
                  <a:pt x="146" y="226"/>
                </a:moveTo>
                <a:lnTo>
                  <a:pt x="125" y="209"/>
                </a:lnTo>
                <a:lnTo>
                  <a:pt x="177" y="148"/>
                </a:lnTo>
                <a:lnTo>
                  <a:pt x="43" y="148"/>
                </a:lnTo>
                <a:lnTo>
                  <a:pt x="43" y="120"/>
                </a:lnTo>
                <a:lnTo>
                  <a:pt x="177" y="120"/>
                </a:lnTo>
                <a:lnTo>
                  <a:pt x="125" y="60"/>
                </a:lnTo>
                <a:lnTo>
                  <a:pt x="146" y="42"/>
                </a:lnTo>
                <a:lnTo>
                  <a:pt x="224" y="134"/>
                </a:lnTo>
                <a:lnTo>
                  <a:pt x="146" y="226"/>
                </a:lnTo>
                <a:close/>
                <a:moveTo>
                  <a:pt x="134" y="0"/>
                </a:moveTo>
                <a:cubicBezTo>
                  <a:pt x="208" y="0"/>
                  <a:pt x="268" y="60"/>
                  <a:pt x="268" y="134"/>
                </a:cubicBezTo>
                <a:cubicBezTo>
                  <a:pt x="268" y="208"/>
                  <a:pt x="208" y="268"/>
                  <a:pt x="134" y="268"/>
                </a:cubicBezTo>
                <a:cubicBezTo>
                  <a:pt x="60" y="268"/>
                  <a:pt x="0" y="208"/>
                  <a:pt x="0" y="134"/>
                </a:cubicBezTo>
                <a:cubicBezTo>
                  <a:pt x="0" y="60"/>
                  <a:pt x="60" y="0"/>
                  <a:pt x="134" y="0"/>
                </a:cubicBezTo>
                <a:close/>
                <a:moveTo>
                  <a:pt x="134" y="17"/>
                </a:moveTo>
                <a:cubicBezTo>
                  <a:pt x="198" y="17"/>
                  <a:pt x="250" y="70"/>
                  <a:pt x="250" y="134"/>
                </a:cubicBezTo>
                <a:cubicBezTo>
                  <a:pt x="250" y="199"/>
                  <a:pt x="198" y="251"/>
                  <a:pt x="134" y="251"/>
                </a:cubicBezTo>
                <a:cubicBezTo>
                  <a:pt x="69" y="251"/>
                  <a:pt x="17" y="199"/>
                  <a:pt x="17" y="134"/>
                </a:cubicBezTo>
                <a:cubicBezTo>
                  <a:pt x="17" y="70"/>
                  <a:pt x="69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EAE0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7339" y="1778197"/>
            <a:ext cx="69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F8F8F8"/>
                </a:solidFill>
                <a:latin typeface="微软雅黑"/>
                <a:ea typeface="微软雅黑"/>
              </a:rPr>
              <a:t>2</a:t>
            </a:r>
            <a:endParaRPr lang="zh-CN" altLang="en-US" sz="8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9553" y="2178307"/>
            <a:ext cx="4038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+mn-ea"/>
              </a:rPr>
              <a:t>数据类型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48005" y="2493564"/>
            <a:ext cx="6651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zh-CN" altLang="zh-CN" sz="2300" dirty="0">
                <a:solidFill>
                  <a:srgbClr val="FFFFFF"/>
                </a:solidFill>
              </a:rPr>
              <a:t>Part</a:t>
            </a:r>
            <a:endParaRPr lang="zh-CN" altLang="zh-CN" dirty="0">
              <a:solidFill>
                <a:srgbClr val="FEAE0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6735" y="3429000"/>
            <a:ext cx="531795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B2A30"/>
                </a:solidFill>
                <a:latin typeface="微软雅黑"/>
                <a:ea typeface="微软雅黑"/>
              </a:rPr>
              <a:t>MongoDB</a:t>
            </a:r>
            <a:r>
              <a:rPr lang="zh-CN" altLang="en-US" sz="2000" dirty="0">
                <a:solidFill>
                  <a:srgbClr val="2B2A30"/>
                </a:solidFill>
                <a:latin typeface="微软雅黑"/>
                <a:ea typeface="微软雅黑"/>
              </a:rPr>
              <a:t>支持多种数据类型作为文档中的值。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0" y="6696074"/>
            <a:ext cx="12196800" cy="161926"/>
            <a:chOff x="6350" y="4365625"/>
            <a:chExt cx="15438439" cy="161926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6350" y="4365625"/>
              <a:ext cx="3087688" cy="16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3094038" y="4365625"/>
              <a:ext cx="3087688" cy="161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6181725" y="4365625"/>
              <a:ext cx="3087688" cy="1619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9269413" y="4365625"/>
              <a:ext cx="3087688" cy="1619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2357101" y="4365625"/>
              <a:ext cx="3087688" cy="161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" y="143232"/>
            <a:ext cx="2818023" cy="7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5761"/>
      </p:ext>
    </p:extLst>
  </p:cSld>
  <p:clrMapOvr>
    <a:masterClrMapping/>
  </p:clrMapOvr>
  <p:transition spd="slow" advTm="6202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2387" y="258692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微软雅黑"/>
                <a:ea typeface="微软雅黑"/>
              </a:rPr>
              <a:t>2.1 </a:t>
            </a:r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数据类型</a:t>
            </a:r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43568" y="1340768"/>
            <a:ext cx="115709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1.null：表示空值或者不存在的字段。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null}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2.布尔值：只有true和false。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true}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3.数值：MongoDB默认使用64为浮点型数值，也支持整型值。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3.14} 或 {"x" : 3} 或 {"x" : NumberInt("3")} 或 {"x" : NumberLong("3")}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4.字符串：UTF-8字符串。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"foobar"}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5.日期：被存储为自新纪元以来经过的毫秒数。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{"x" : new Date()}</a:t>
            </a:r>
          </a:p>
        </p:txBody>
      </p:sp>
    </p:spTree>
    <p:extLst>
      <p:ext uri="{BB962C8B-B14F-4D97-AF65-F5344CB8AC3E}">
        <p14:creationId xmlns:p14="http://schemas.microsoft.com/office/powerpoint/2010/main" val="40412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833">
        <p14:prism/>
      </p:transition>
    </mc:Choice>
    <mc:Fallback xmlns="">
      <p:transition spd="slow" advTm="5833">
        <p:fade/>
      </p:transition>
    </mc:Fallback>
  </mc:AlternateContent>
</p:sld>
</file>

<file path=ppt/theme/theme1.xml><?xml version="1.0" encoding="utf-8"?>
<a:theme xmlns:a="http://schemas.openxmlformats.org/drawingml/2006/main" name="1_默认设计模板">
  <a:themeElements>
    <a:clrScheme name="自定义 1">
      <a:dk1>
        <a:srgbClr val="FEAE01"/>
      </a:dk1>
      <a:lt1>
        <a:srgbClr val="37CCCE"/>
      </a:lt1>
      <a:dk2>
        <a:srgbClr val="E25C36"/>
      </a:dk2>
      <a:lt2>
        <a:srgbClr val="C2D432"/>
      </a:lt2>
      <a:accent1>
        <a:srgbClr val="37B223"/>
      </a:accent1>
      <a:accent2>
        <a:srgbClr val="2B2A30"/>
      </a:accent2>
      <a:accent3>
        <a:srgbClr val="E0DFDD"/>
      </a:accent3>
      <a:accent4>
        <a:srgbClr val="746E6F"/>
      </a:accent4>
      <a:accent5>
        <a:srgbClr val="37CCCE"/>
      </a:accent5>
      <a:accent6>
        <a:srgbClr val="2B2A30"/>
      </a:accent6>
      <a:hlink>
        <a:srgbClr val="746E6F"/>
      </a:hlink>
      <a:folHlink>
        <a:srgbClr val="FEAE0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3692</TotalTime>
  <Pages>0</Pages>
  <Words>2724</Words>
  <Characters>0</Characters>
  <Application>Microsoft Office PowerPoint</Application>
  <DocSecurity>0</DocSecurity>
  <PresentationFormat>自定义</PresentationFormat>
  <Lines>0</Lines>
  <Paragraphs>380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仿宋_GB2312</vt:lpstr>
      <vt:lpstr>黑体</vt:lpstr>
      <vt:lpstr>宋体</vt:lpstr>
      <vt:lpstr>微软雅黑</vt:lpstr>
      <vt:lpstr>Arial</vt:lpstr>
      <vt:lpstr>Calibri</vt:lpstr>
      <vt:lpstr>1_默认设计模板</vt:lpstr>
      <vt:lpstr>MongoDB入门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演示完毕   感谢聆听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user</dc:creator>
  <cp:keywords>锐旗设计；https://9ppt.taobao.com</cp:keywords>
  <dc:description/>
  <cp:lastModifiedBy>zhaobo</cp:lastModifiedBy>
  <cp:revision>665</cp:revision>
  <dcterms:created xsi:type="dcterms:W3CDTF">2013-01-25T01:44:32Z</dcterms:created>
  <dcterms:modified xsi:type="dcterms:W3CDTF">2017-06-07T13:59:09Z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